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notesSlides/notesSlide8.xml" ContentType="application/vnd.openxmlformats-officedocument.presentationml.notesSlide+xml"/>
  <Override PartName="/ppt/charts/chart4.xml" ContentType="application/vnd.openxmlformats-officedocument.drawingml.chart+xml"/>
  <Override PartName="/ppt/notesSlides/notesSlide9.xml" ContentType="application/vnd.openxmlformats-officedocument.presentationml.notesSlide+xml"/>
  <Override PartName="/ppt/charts/chart5.xml" ContentType="application/vnd.openxmlformats-officedocument.drawingml.chart+xml"/>
  <Override PartName="/ppt/notesSlides/notesSlide10.xml" ContentType="application/vnd.openxmlformats-officedocument.presentationml.notesSlide+xml"/>
  <Override PartName="/ppt/charts/chart6.xml" ContentType="application/vnd.openxmlformats-officedocument.drawingml.chart+xml"/>
  <Override PartName="/ppt/drawings/drawing1.xml" ContentType="application/vnd.openxmlformats-officedocument.drawingml.chartshapes+xml"/>
  <Override PartName="/ppt/notesSlides/notesSlide11.xml" ContentType="application/vnd.openxmlformats-officedocument.presentationml.notesSlide+xml"/>
  <Override PartName="/ppt/charts/chart7.xml" ContentType="application/vnd.openxmlformats-officedocument.drawingml.chart+xml"/>
  <Override PartName="/ppt/drawings/drawing2.xml" ContentType="application/vnd.openxmlformats-officedocument.drawingml.chartshapes+xml"/>
  <Override PartName="/ppt/notesSlides/notesSlide12.xml" ContentType="application/vnd.openxmlformats-officedocument.presentationml.notesSlide+xml"/>
  <Override PartName="/ppt/charts/chart8.xml" ContentType="application/vnd.openxmlformats-officedocument.drawingml.chart+xml"/>
  <Override PartName="/ppt/drawings/drawing3.xml" ContentType="application/vnd.openxmlformats-officedocument.drawingml.chartshapes+xml"/>
  <Override PartName="/ppt/notesSlides/notesSlide13.xml" ContentType="application/vnd.openxmlformats-officedocument.presentationml.notesSlide+xml"/>
  <Override PartName="/ppt/charts/chart9.xml" ContentType="application/vnd.openxmlformats-officedocument.drawingml.chart+xml"/>
  <Override PartName="/ppt/drawings/drawing4.xml" ContentType="application/vnd.openxmlformats-officedocument.drawingml.chartshapes+xml"/>
  <Override PartName="/ppt/notesSlides/notesSlide14.xml" ContentType="application/vnd.openxmlformats-officedocument.presentationml.notesSlide+xml"/>
  <Override PartName="/ppt/charts/chart10.xml" ContentType="application/vnd.openxmlformats-officedocument.drawingml.chart+xml"/>
  <Override PartName="/ppt/drawings/drawing5.xml" ContentType="application/vnd.openxmlformats-officedocument.drawingml.chartshapes+xml"/>
  <Override PartName="/ppt/notesSlides/notesSlide15.xml" ContentType="application/vnd.openxmlformats-officedocument.presentationml.notesSlide+xml"/>
  <Override PartName="/ppt/charts/chart11.xml" ContentType="application/vnd.openxmlformats-officedocument.drawingml.chart+xml"/>
  <Override PartName="/ppt/drawings/drawing6.xml" ContentType="application/vnd.openxmlformats-officedocument.drawingml.chartshapes+xml"/>
  <Override PartName="/ppt/notesSlides/notesSlide16.xml" ContentType="application/vnd.openxmlformats-officedocument.presentationml.notesSlide+xml"/>
  <Override PartName="/ppt/charts/chart12.xml" ContentType="application/vnd.openxmlformats-officedocument.drawingml.chart+xml"/>
  <Override PartName="/ppt/notesSlides/notesSlide17.xml" ContentType="application/vnd.openxmlformats-officedocument.presentationml.notesSlide+xml"/>
  <Override PartName="/ppt/charts/chart13.xml" ContentType="application/vnd.openxmlformats-officedocument.drawingml.chart+xml"/>
  <Override PartName="/ppt/notesSlides/notesSlide18.xml" ContentType="application/vnd.openxmlformats-officedocument.presentationml.notesSlide+xml"/>
  <Override PartName="/ppt/charts/chart14.xml" ContentType="application/vnd.openxmlformats-officedocument.drawingml.chart+xml"/>
  <Override PartName="/ppt/drawings/drawing7.xml" ContentType="application/vnd.openxmlformats-officedocument.drawingml.chartshapes+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handoutMasterIdLst>
    <p:handoutMasterId r:id="rId23"/>
  </p:handoutMasterIdLst>
  <p:sldIdLst>
    <p:sldId id="287" r:id="rId2"/>
    <p:sldId id="288" r:id="rId3"/>
    <p:sldId id="285" r:id="rId4"/>
    <p:sldId id="286" r:id="rId5"/>
    <p:sldId id="303" r:id="rId6"/>
    <p:sldId id="289" r:id="rId7"/>
    <p:sldId id="290" r:id="rId8"/>
    <p:sldId id="291" r:id="rId9"/>
    <p:sldId id="292" r:id="rId10"/>
    <p:sldId id="293" r:id="rId11"/>
    <p:sldId id="294" r:id="rId12"/>
    <p:sldId id="295" r:id="rId13"/>
    <p:sldId id="296" r:id="rId14"/>
    <p:sldId id="297" r:id="rId15"/>
    <p:sldId id="298" r:id="rId16"/>
    <p:sldId id="299" r:id="rId17"/>
    <p:sldId id="300" r:id="rId18"/>
    <p:sldId id="301" r:id="rId19"/>
    <p:sldId id="304" r:id="rId20"/>
    <p:sldId id="305" r:id="rId21"/>
  </p:sldIdLst>
  <p:sldSz cx="9144000" cy="6858000" type="screen4x3"/>
  <p:notesSz cx="7315200" cy="96012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990000"/>
    <a:srgbClr val="715C29"/>
    <a:srgbClr val="7E672E"/>
    <a:srgbClr val="B40000"/>
    <a:srgbClr val="008080"/>
    <a:srgbClr val="F3EFBF"/>
    <a:srgbClr val="E3DBA1"/>
    <a:srgbClr val="E3D6A1"/>
    <a:srgbClr val="FAE9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64" autoAdjust="0"/>
    <p:restoredTop sz="79092" autoAdjust="0"/>
  </p:normalViewPr>
  <p:slideViewPr>
    <p:cSldViewPr>
      <p:cViewPr>
        <p:scale>
          <a:sx n="70" d="100"/>
          <a:sy n="70" d="100"/>
        </p:scale>
        <p:origin x="-1068" y="-72"/>
      </p:cViewPr>
      <p:guideLst>
        <p:guide orient="horz" pos="2160"/>
        <p:guide pos="2880"/>
      </p:guideLst>
    </p:cSldViewPr>
  </p:slideViewPr>
  <p:notesTextViewPr>
    <p:cViewPr>
      <p:scale>
        <a:sx n="100" d="100"/>
        <a:sy n="100" d="100"/>
      </p:scale>
      <p:origin x="0" y="0"/>
    </p:cViewPr>
  </p:notesTextViewPr>
  <p:notesViewPr>
    <p:cSldViewPr>
      <p:cViewPr varScale="1">
        <p:scale>
          <a:sx n="67" d="100"/>
          <a:sy n="67" d="100"/>
        </p:scale>
        <p:origin x="-2736" y="-9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Storageserver\epishare\IDEA-NW%20Data\WA%20death\Output\For%20ATNI%20Presentation\UI%20&amp;%20MVA%20TRENDS%201990-1999.xlsx" TargetMode="External"/></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file:///H:\WA%20death\Output\For%20ATNI%20Presentation\UI%20&amp;%20MVA%20TRENDS%201990-1999.xlsx" TargetMode="External"/></Relationships>
</file>

<file path=ppt/charts/_rels/chart11.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H:\WA%20death\Output\For%20ATNI%20Presentation\UI%20&amp;%20MVA%20TRENDS%201990-1999.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H:\WA%20death\Output\For%20ATNI%20Presentation\UI%20&amp;%20MVA%20TRENDS%201990-1999.xlsx" TargetMode="External"/></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oleObject" Target="file:///\\Storageserver\epishare\IDEA-NW%20Data\WA%20death\Output\For%20ATNI%20Presentation\UI%20&amp;%20MVA%20TRENDS%201990-1999.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Storageserver\epishare\IDEA-NW%20Data\WA%20death\Output\For%20ATNI%20Presentation\UI%20&amp;%20MVA%20TRENDS%201990-1999.xlsx" TargetMode="Externa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H:\WA%20death\Output\For%20ATNI%20Presentation\UI%20&amp;%20MVA%20TRENDS%201990-1999.xlsx" TargetMode="External"/></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H:\WA%20death\Output\For%20ATNI%20Presentation\UI%20&amp;%20MVA%20TRENDS%201990-1999.xlsx" TargetMode="Externa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Storageserver\epishare\IDEA-NW%20Data\WA%20death\Output\For%20ATNI%20Presentation\UI%20&amp;%20MVA%20TRENDS%201990-1999.xlsx" TargetMode="External"/></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H:\WA%20death\Output\For%20ATNI%20Presentation\UI%20&amp;%20MVA%20TRENDS%201990-1999.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'All States'!$B$5</c:f>
              <c:strCache>
                <c:ptCount val="1"/>
                <c:pt idx="0">
                  <c:v>Idaho</c:v>
                </c:pt>
              </c:strCache>
            </c:strRef>
          </c:tx>
          <c:invertIfNegative val="0"/>
          <c:dLbls>
            <c:numFmt formatCode="#,##0.0" sourceLinked="0"/>
            <c:txPr>
              <a:bodyPr/>
              <a:lstStyle/>
              <a:p>
                <a:pPr>
                  <a:defRPr sz="1400"/>
                </a:pPr>
                <a:endParaRPr lang="en-US"/>
              </a:p>
            </c:txPr>
            <c:showLegendKey val="0"/>
            <c:showVal val="1"/>
            <c:showCatName val="0"/>
            <c:showSerName val="0"/>
            <c:showPercent val="0"/>
            <c:showBubbleSize val="0"/>
            <c:showLeaderLines val="0"/>
          </c:dLbls>
          <c:cat>
            <c:strRef>
              <c:f>('All States'!$E$4,'All States'!$J$4)</c:f>
              <c:strCache>
                <c:ptCount val="2"/>
                <c:pt idx="0">
                  <c:v>AI/AN</c:v>
                </c:pt>
                <c:pt idx="1">
                  <c:v>WHITE</c:v>
                </c:pt>
              </c:strCache>
            </c:strRef>
          </c:cat>
          <c:val>
            <c:numRef>
              <c:f>('All States'!$E$5,'All States'!$J$5)</c:f>
              <c:numCache>
                <c:formatCode>General</c:formatCode>
                <c:ptCount val="2"/>
                <c:pt idx="0">
                  <c:v>82.848600000000005</c:v>
                </c:pt>
                <c:pt idx="1">
                  <c:v>52.189400000000006</c:v>
                </c:pt>
              </c:numCache>
            </c:numRef>
          </c:val>
        </c:ser>
        <c:ser>
          <c:idx val="1"/>
          <c:order val="1"/>
          <c:tx>
            <c:strRef>
              <c:f>'All States'!$B$6</c:f>
              <c:strCache>
                <c:ptCount val="1"/>
                <c:pt idx="0">
                  <c:v>Oregon</c:v>
                </c:pt>
              </c:strCache>
            </c:strRef>
          </c:tx>
          <c:invertIfNegative val="0"/>
          <c:dLbls>
            <c:numFmt formatCode="#,##0.0" sourceLinked="0"/>
            <c:txPr>
              <a:bodyPr/>
              <a:lstStyle/>
              <a:p>
                <a:pPr>
                  <a:defRPr sz="1400"/>
                </a:pPr>
                <a:endParaRPr lang="en-US"/>
              </a:p>
            </c:txPr>
            <c:showLegendKey val="0"/>
            <c:showVal val="1"/>
            <c:showCatName val="0"/>
            <c:showSerName val="0"/>
            <c:showPercent val="0"/>
            <c:showBubbleSize val="0"/>
            <c:showLeaderLines val="0"/>
          </c:dLbls>
          <c:cat>
            <c:strRef>
              <c:f>('All States'!$E$4,'All States'!$J$4)</c:f>
              <c:strCache>
                <c:ptCount val="2"/>
                <c:pt idx="0">
                  <c:v>AI/AN</c:v>
                </c:pt>
                <c:pt idx="1">
                  <c:v>WHITE</c:v>
                </c:pt>
              </c:strCache>
            </c:strRef>
          </c:cat>
          <c:val>
            <c:numRef>
              <c:f>('All States'!$E$6,'All States'!$J$6)</c:f>
              <c:numCache>
                <c:formatCode>General</c:formatCode>
                <c:ptCount val="2"/>
                <c:pt idx="0">
                  <c:v>59.227600000000002</c:v>
                </c:pt>
                <c:pt idx="1">
                  <c:v>27.526700000000002</c:v>
                </c:pt>
              </c:numCache>
            </c:numRef>
          </c:val>
        </c:ser>
        <c:ser>
          <c:idx val="2"/>
          <c:order val="2"/>
          <c:tx>
            <c:strRef>
              <c:f>'All States'!$B$7</c:f>
              <c:strCache>
                <c:ptCount val="1"/>
                <c:pt idx="0">
                  <c:v>Washington</c:v>
                </c:pt>
              </c:strCache>
            </c:strRef>
          </c:tx>
          <c:invertIfNegative val="0"/>
          <c:dLbls>
            <c:numFmt formatCode="#,##0.0" sourceLinked="0"/>
            <c:txPr>
              <a:bodyPr/>
              <a:lstStyle/>
              <a:p>
                <a:pPr>
                  <a:defRPr sz="1400"/>
                </a:pPr>
                <a:endParaRPr lang="en-US"/>
              </a:p>
            </c:txPr>
            <c:showLegendKey val="0"/>
            <c:showVal val="1"/>
            <c:showCatName val="0"/>
            <c:showSerName val="0"/>
            <c:showPercent val="0"/>
            <c:showBubbleSize val="0"/>
            <c:showLeaderLines val="0"/>
          </c:dLbls>
          <c:cat>
            <c:strRef>
              <c:f>('All States'!$E$4,'All States'!$J$4)</c:f>
              <c:strCache>
                <c:ptCount val="2"/>
                <c:pt idx="0">
                  <c:v>AI/AN</c:v>
                </c:pt>
                <c:pt idx="1">
                  <c:v>WHITE</c:v>
                </c:pt>
              </c:strCache>
            </c:strRef>
          </c:cat>
          <c:val>
            <c:numRef>
              <c:f>('All States'!$E$7,'All States'!$J$7)</c:f>
              <c:numCache>
                <c:formatCode>General</c:formatCode>
                <c:ptCount val="2"/>
                <c:pt idx="0">
                  <c:v>88.566800000000001</c:v>
                </c:pt>
                <c:pt idx="1">
                  <c:v>39.190500000000029</c:v>
                </c:pt>
              </c:numCache>
            </c:numRef>
          </c:val>
        </c:ser>
        <c:dLbls>
          <c:showLegendKey val="0"/>
          <c:showVal val="0"/>
          <c:showCatName val="0"/>
          <c:showSerName val="0"/>
          <c:showPercent val="0"/>
          <c:showBubbleSize val="0"/>
        </c:dLbls>
        <c:gapWidth val="150"/>
        <c:axId val="35830272"/>
        <c:axId val="35503424"/>
      </c:barChart>
      <c:catAx>
        <c:axId val="35830272"/>
        <c:scaling>
          <c:orientation val="minMax"/>
        </c:scaling>
        <c:delete val="0"/>
        <c:axPos val="b"/>
        <c:majorTickMark val="out"/>
        <c:minorTickMark val="none"/>
        <c:tickLblPos val="nextTo"/>
        <c:txPr>
          <a:bodyPr/>
          <a:lstStyle/>
          <a:p>
            <a:pPr>
              <a:defRPr sz="1400"/>
            </a:pPr>
            <a:endParaRPr lang="en-US"/>
          </a:p>
        </c:txPr>
        <c:crossAx val="35503424"/>
        <c:crosses val="autoZero"/>
        <c:auto val="1"/>
        <c:lblAlgn val="ctr"/>
        <c:lblOffset val="100"/>
        <c:noMultiLvlLbl val="0"/>
      </c:catAx>
      <c:valAx>
        <c:axId val="35503424"/>
        <c:scaling>
          <c:orientation val="minMax"/>
        </c:scaling>
        <c:delete val="0"/>
        <c:axPos val="l"/>
        <c:majorGridlines/>
        <c:title>
          <c:tx>
            <c:rich>
              <a:bodyPr rot="-5400000" vert="horz"/>
              <a:lstStyle/>
              <a:p>
                <a:pPr>
                  <a:defRPr/>
                </a:pPr>
                <a:r>
                  <a:rPr lang="en-US" sz="1800" b="1" i="0" baseline="0" dirty="0" smtClean="0">
                    <a:effectLst/>
                  </a:rPr>
                  <a:t>Age-Adjusted Rate per 100,000</a:t>
                </a:r>
                <a:endParaRPr lang="en-US" sz="1400" dirty="0">
                  <a:effectLst/>
                </a:endParaRPr>
              </a:p>
            </c:rich>
          </c:tx>
          <c:layout/>
          <c:overlay val="0"/>
        </c:title>
        <c:numFmt formatCode="General" sourceLinked="1"/>
        <c:majorTickMark val="out"/>
        <c:minorTickMark val="none"/>
        <c:tickLblPos val="nextTo"/>
        <c:txPr>
          <a:bodyPr/>
          <a:lstStyle/>
          <a:p>
            <a:pPr>
              <a:defRPr sz="1400"/>
            </a:pPr>
            <a:endParaRPr lang="en-US"/>
          </a:p>
        </c:txPr>
        <c:crossAx val="35830272"/>
        <c:crosses val="autoZero"/>
        <c:crossBetween val="between"/>
      </c:valAx>
    </c:plotArea>
    <c:legend>
      <c:legendPos val="r"/>
      <c:layout/>
      <c:overlay val="0"/>
      <c:txPr>
        <a:bodyPr/>
        <a:lstStyle/>
        <a:p>
          <a:pPr>
            <a:defRPr sz="1400"/>
          </a:pPr>
          <a:endParaRPr lang="en-US"/>
        </a:p>
      </c:txPr>
    </c:legend>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White</a:t>
            </a:r>
            <a:r>
              <a:rPr lang="en-US" baseline="0" dirty="0" smtClean="0"/>
              <a:t> MVC Mortality Rates, </a:t>
            </a:r>
            <a:r>
              <a:rPr lang="en-US" baseline="0" dirty="0" smtClean="0"/>
              <a:t>1990-2009, Washington State</a:t>
            </a:r>
            <a:endParaRPr lang="en-US" dirty="0"/>
          </a:p>
        </c:rich>
      </c:tx>
      <c:layout>
        <c:manualLayout>
          <c:xMode val="edge"/>
          <c:yMode val="edge"/>
          <c:x val="9.5428976264093648E-2"/>
          <c:y val="2.9905209903569433E-2"/>
        </c:manualLayout>
      </c:layout>
      <c:overlay val="0"/>
    </c:title>
    <c:autoTitleDeleted val="0"/>
    <c:plotArea>
      <c:layout>
        <c:manualLayout>
          <c:layoutTarget val="inner"/>
          <c:xMode val="edge"/>
          <c:yMode val="edge"/>
          <c:x val="8.7612230887103473E-2"/>
          <c:y val="0.12015037603571592"/>
          <c:w val="0.69088784690753613"/>
          <c:h val="0.7515520730468318"/>
        </c:manualLayout>
      </c:layout>
      <c:lineChart>
        <c:grouping val="standard"/>
        <c:varyColors val="0"/>
        <c:ser>
          <c:idx val="1"/>
          <c:order val="0"/>
          <c:tx>
            <c:strRef>
              <c:f>MVA_1990_TO_2009!$D$101</c:f>
              <c:strCache>
                <c:ptCount val="1"/>
                <c:pt idx="0">
                  <c:v>WHITE RATE</c:v>
                </c:pt>
              </c:strCache>
            </c:strRef>
          </c:tx>
          <c:spPr>
            <a:ln w="41275"/>
          </c:spPr>
          <c:trendline>
            <c:trendlineType val="linear"/>
            <c:dispRSqr val="0"/>
            <c:dispEq val="0"/>
          </c:trendline>
          <c:cat>
            <c:numRef>
              <c:f>MVA_1990_TO_2009!$A$102:$A$121</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MVA_1990_TO_2009!$D$102:$D$121</c:f>
              <c:numCache>
                <c:formatCode>General</c:formatCode>
                <c:ptCount val="20"/>
                <c:pt idx="0">
                  <c:v>16.951699999999978</c:v>
                </c:pt>
                <c:pt idx="1">
                  <c:v>13.905100000000004</c:v>
                </c:pt>
                <c:pt idx="2">
                  <c:v>12.568900000000001</c:v>
                </c:pt>
                <c:pt idx="3">
                  <c:v>11.734999999999999</c:v>
                </c:pt>
                <c:pt idx="4">
                  <c:v>12.273100000000001</c:v>
                </c:pt>
                <c:pt idx="5">
                  <c:v>12.346500000000002</c:v>
                </c:pt>
                <c:pt idx="6">
                  <c:v>13.1669</c:v>
                </c:pt>
                <c:pt idx="7">
                  <c:v>11.9299</c:v>
                </c:pt>
                <c:pt idx="8">
                  <c:v>11.468500000000002</c:v>
                </c:pt>
                <c:pt idx="9">
                  <c:v>11.073400000000008</c:v>
                </c:pt>
                <c:pt idx="10">
                  <c:v>11.0229</c:v>
                </c:pt>
                <c:pt idx="11">
                  <c:v>11.1753</c:v>
                </c:pt>
                <c:pt idx="12">
                  <c:v>11.096500000000002</c:v>
                </c:pt>
                <c:pt idx="13">
                  <c:v>10.194199999999999</c:v>
                </c:pt>
                <c:pt idx="14">
                  <c:v>9.7369099999999982</c:v>
                </c:pt>
                <c:pt idx="15">
                  <c:v>10.6905</c:v>
                </c:pt>
                <c:pt idx="16">
                  <c:v>9.8952000000000027</c:v>
                </c:pt>
                <c:pt idx="17">
                  <c:v>9.0874400000000026</c:v>
                </c:pt>
                <c:pt idx="18">
                  <c:v>8.623619999999999</c:v>
                </c:pt>
                <c:pt idx="19">
                  <c:v>7.7673199999999953</c:v>
                </c:pt>
              </c:numCache>
            </c:numRef>
          </c:val>
          <c:smooth val="0"/>
        </c:ser>
        <c:ser>
          <c:idx val="0"/>
          <c:order val="1"/>
          <c:tx>
            <c:strRef>
              <c:f>MVA_1990_TO_2009!$I$101</c:f>
              <c:strCache>
                <c:ptCount val="1"/>
                <c:pt idx="0">
                  <c:v>WHITE MALE RATE</c:v>
                </c:pt>
              </c:strCache>
            </c:strRef>
          </c:tx>
          <c:spPr>
            <a:ln w="41275"/>
          </c:spPr>
          <c:cat>
            <c:numRef>
              <c:f>MVA_1990_TO_2009!$A$102:$A$121</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MVA_1990_TO_2009!$I$102:$I$121</c:f>
              <c:numCache>
                <c:formatCode>General</c:formatCode>
                <c:ptCount val="20"/>
                <c:pt idx="0">
                  <c:v>24.243299999999977</c:v>
                </c:pt>
                <c:pt idx="1">
                  <c:v>20.0761</c:v>
                </c:pt>
                <c:pt idx="2">
                  <c:v>17.227799999999974</c:v>
                </c:pt>
                <c:pt idx="3">
                  <c:v>16.26279999999996</c:v>
                </c:pt>
                <c:pt idx="4">
                  <c:v>16.922899999999974</c:v>
                </c:pt>
                <c:pt idx="5">
                  <c:v>17.204799999999977</c:v>
                </c:pt>
                <c:pt idx="6">
                  <c:v>18.479500000000002</c:v>
                </c:pt>
                <c:pt idx="7">
                  <c:v>15.0877</c:v>
                </c:pt>
                <c:pt idx="8">
                  <c:v>15.4801</c:v>
                </c:pt>
                <c:pt idx="9">
                  <c:v>14.9406</c:v>
                </c:pt>
                <c:pt idx="10">
                  <c:v>15.139800000000001</c:v>
                </c:pt>
                <c:pt idx="11">
                  <c:v>15.2692</c:v>
                </c:pt>
                <c:pt idx="12">
                  <c:v>16.515599999999989</c:v>
                </c:pt>
                <c:pt idx="13">
                  <c:v>14.5732</c:v>
                </c:pt>
                <c:pt idx="14">
                  <c:v>14.026400000000002</c:v>
                </c:pt>
                <c:pt idx="15">
                  <c:v>15.885500000000011</c:v>
                </c:pt>
                <c:pt idx="16">
                  <c:v>14.348299999999998</c:v>
                </c:pt>
                <c:pt idx="17">
                  <c:v>13.7858</c:v>
                </c:pt>
                <c:pt idx="18">
                  <c:v>13.145</c:v>
                </c:pt>
                <c:pt idx="19">
                  <c:v>10.825500000000009</c:v>
                </c:pt>
              </c:numCache>
            </c:numRef>
          </c:val>
          <c:smooth val="0"/>
        </c:ser>
        <c:ser>
          <c:idx val="2"/>
          <c:order val="2"/>
          <c:tx>
            <c:strRef>
              <c:f>MVA_1990_TO_2009!$N$101</c:f>
              <c:strCache>
                <c:ptCount val="1"/>
                <c:pt idx="0">
                  <c:v>WHITE FEMALE RATE</c:v>
                </c:pt>
              </c:strCache>
            </c:strRef>
          </c:tx>
          <c:spPr>
            <a:ln w="41275"/>
          </c:spPr>
          <c:cat>
            <c:numRef>
              <c:f>MVA_1990_TO_2009!$A$102:$A$121</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MVA_1990_TO_2009!$N$102:$N$121</c:f>
              <c:numCache>
                <c:formatCode>General</c:formatCode>
                <c:ptCount val="20"/>
                <c:pt idx="0">
                  <c:v>10.027299999999999</c:v>
                </c:pt>
                <c:pt idx="1">
                  <c:v>8.1498299999999997</c:v>
                </c:pt>
                <c:pt idx="2">
                  <c:v>8.2484899999999985</c:v>
                </c:pt>
                <c:pt idx="3">
                  <c:v>7.33392</c:v>
                </c:pt>
                <c:pt idx="4">
                  <c:v>7.7497199999999999</c:v>
                </c:pt>
                <c:pt idx="5">
                  <c:v>8.0837400000000006</c:v>
                </c:pt>
                <c:pt idx="6">
                  <c:v>8.3115300000000047</c:v>
                </c:pt>
                <c:pt idx="7">
                  <c:v>9.0424000000000007</c:v>
                </c:pt>
                <c:pt idx="8">
                  <c:v>7.6955899999999948</c:v>
                </c:pt>
                <c:pt idx="9">
                  <c:v>7.4640099999999965</c:v>
                </c:pt>
                <c:pt idx="10">
                  <c:v>7.1784400000000002</c:v>
                </c:pt>
                <c:pt idx="11">
                  <c:v>7.2174499999999995</c:v>
                </c:pt>
                <c:pt idx="12">
                  <c:v>5.8758900000000001</c:v>
                </c:pt>
                <c:pt idx="13">
                  <c:v>6.0491400000000004</c:v>
                </c:pt>
                <c:pt idx="14">
                  <c:v>5.544189999999996</c:v>
                </c:pt>
                <c:pt idx="15">
                  <c:v>5.7546400000000002</c:v>
                </c:pt>
                <c:pt idx="16">
                  <c:v>5.5537400000000003</c:v>
                </c:pt>
                <c:pt idx="17">
                  <c:v>4.4842700000000004</c:v>
                </c:pt>
                <c:pt idx="18">
                  <c:v>4.2247099999999955</c:v>
                </c:pt>
                <c:pt idx="19">
                  <c:v>4.7649399999999948</c:v>
                </c:pt>
              </c:numCache>
            </c:numRef>
          </c:val>
          <c:smooth val="0"/>
        </c:ser>
        <c:dLbls>
          <c:showLegendKey val="0"/>
          <c:showVal val="0"/>
          <c:showCatName val="0"/>
          <c:showSerName val="0"/>
          <c:showPercent val="0"/>
          <c:showBubbleSize val="0"/>
        </c:dLbls>
        <c:marker val="1"/>
        <c:smooth val="0"/>
        <c:axId val="81789440"/>
        <c:axId val="36057600"/>
      </c:lineChart>
      <c:catAx>
        <c:axId val="81789440"/>
        <c:scaling>
          <c:orientation val="minMax"/>
        </c:scaling>
        <c:delete val="0"/>
        <c:axPos val="b"/>
        <c:numFmt formatCode="General" sourceLinked="1"/>
        <c:majorTickMark val="out"/>
        <c:minorTickMark val="none"/>
        <c:tickLblPos val="nextTo"/>
        <c:txPr>
          <a:bodyPr rot="-2700000" vert="horz"/>
          <a:lstStyle/>
          <a:p>
            <a:pPr>
              <a:defRPr sz="1400"/>
            </a:pPr>
            <a:endParaRPr lang="en-US"/>
          </a:p>
        </c:txPr>
        <c:crossAx val="36057600"/>
        <c:crosses val="autoZero"/>
        <c:auto val="1"/>
        <c:lblAlgn val="ctr"/>
        <c:lblOffset val="100"/>
        <c:tickLblSkip val="1"/>
        <c:noMultiLvlLbl val="0"/>
      </c:catAx>
      <c:valAx>
        <c:axId val="36057600"/>
        <c:scaling>
          <c:orientation val="minMax"/>
          <c:min val="0"/>
        </c:scaling>
        <c:delete val="0"/>
        <c:axPos val="l"/>
        <c:majorGridlines/>
        <c:title>
          <c:tx>
            <c:rich>
              <a:bodyPr rot="-5400000" vert="horz"/>
              <a:lstStyle/>
              <a:p>
                <a:pPr>
                  <a:defRPr/>
                </a:pPr>
                <a:r>
                  <a:rPr lang="en-US" sz="1400" b="0" i="0" baseline="0">
                    <a:effectLst/>
                  </a:rPr>
                  <a:t>Age-Adjusted Rate Per 100,000</a:t>
                </a:r>
                <a:endParaRPr lang="en-US" sz="1400">
                  <a:effectLst/>
                </a:endParaRPr>
              </a:p>
            </c:rich>
          </c:tx>
          <c:layout>
            <c:manualLayout>
              <c:xMode val="edge"/>
              <c:yMode val="edge"/>
              <c:x val="5.0137285362083974E-3"/>
              <c:y val="0.2608205230860709"/>
            </c:manualLayout>
          </c:layout>
          <c:overlay val="0"/>
        </c:title>
        <c:numFmt formatCode="General" sourceLinked="1"/>
        <c:majorTickMark val="out"/>
        <c:minorTickMark val="none"/>
        <c:tickLblPos val="nextTo"/>
        <c:txPr>
          <a:bodyPr/>
          <a:lstStyle/>
          <a:p>
            <a:pPr>
              <a:defRPr sz="1400"/>
            </a:pPr>
            <a:endParaRPr lang="en-US"/>
          </a:p>
        </c:txPr>
        <c:crossAx val="81789440"/>
        <c:crosses val="autoZero"/>
        <c:crossBetween val="between"/>
      </c:valAx>
    </c:plotArea>
    <c:legend>
      <c:legendPos val="r"/>
      <c:layout>
        <c:manualLayout>
          <c:xMode val="edge"/>
          <c:yMode val="edge"/>
          <c:x val="0.77263662423896295"/>
          <c:y val="0.41809038754916039"/>
          <c:w val="0.21856819542752229"/>
          <c:h val="0.24741452202737788"/>
        </c:manualLayout>
      </c:layout>
      <c:overlay val="0"/>
      <c:txPr>
        <a:bodyPr/>
        <a:lstStyle/>
        <a:p>
          <a:pPr>
            <a:defRPr sz="1400"/>
          </a:pPr>
          <a:endParaRPr lang="en-US"/>
        </a:p>
      </c:txPr>
    </c:legend>
    <c:plotVisOnly val="1"/>
    <c:dispBlanksAs val="gap"/>
    <c:showDLblsOverMax val="0"/>
  </c:chart>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baseline="0" dirty="0"/>
              <a:t>AI/AN &amp; </a:t>
            </a:r>
            <a:r>
              <a:rPr lang="en-US" baseline="0" dirty="0" smtClean="0"/>
              <a:t>White  MVC Mortality Rates, </a:t>
            </a:r>
            <a:r>
              <a:rPr lang="en-US" baseline="0" dirty="0" smtClean="0"/>
              <a:t>1990-2009, </a:t>
            </a:r>
          </a:p>
          <a:p>
            <a:pPr>
              <a:defRPr/>
            </a:pPr>
            <a:r>
              <a:rPr lang="en-US" baseline="0" dirty="0" smtClean="0"/>
              <a:t>Washington State</a:t>
            </a:r>
            <a:endParaRPr lang="en-US" dirty="0"/>
          </a:p>
        </c:rich>
      </c:tx>
      <c:layout>
        <c:manualLayout>
          <c:xMode val="edge"/>
          <c:yMode val="edge"/>
          <c:x val="0.15293171123879784"/>
          <c:y val="1.3674212468983652E-3"/>
        </c:manualLayout>
      </c:layout>
      <c:overlay val="1"/>
    </c:title>
    <c:autoTitleDeleted val="0"/>
    <c:plotArea>
      <c:layout>
        <c:manualLayout>
          <c:layoutTarget val="inner"/>
          <c:xMode val="edge"/>
          <c:yMode val="edge"/>
          <c:x val="9.9887421397303777E-2"/>
          <c:y val="0.10739090422894119"/>
          <c:w val="0.74628301529876362"/>
          <c:h val="0.76431150840334694"/>
        </c:manualLayout>
      </c:layout>
      <c:lineChart>
        <c:grouping val="standard"/>
        <c:varyColors val="0"/>
        <c:ser>
          <c:idx val="1"/>
          <c:order val="0"/>
          <c:tx>
            <c:strRef>
              <c:f>MVA_1990_TO_2009!$D$101</c:f>
              <c:strCache>
                <c:ptCount val="1"/>
                <c:pt idx="0">
                  <c:v>WHITE RATE</c:v>
                </c:pt>
              </c:strCache>
            </c:strRef>
          </c:tx>
          <c:spPr>
            <a:ln w="41275">
              <a:solidFill>
                <a:schemeClr val="accent1"/>
              </a:solidFill>
            </a:ln>
          </c:spPr>
          <c:marker>
            <c:spPr>
              <a:solidFill>
                <a:schemeClr val="accent1"/>
              </a:solidFill>
              <a:ln>
                <a:solidFill>
                  <a:srgbClr val="3891A7"/>
                </a:solidFill>
              </a:ln>
            </c:spPr>
          </c:marker>
          <c:cat>
            <c:numRef>
              <c:f>MVA_1990_TO_2009!$A$102:$A$121</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MVA_1990_TO_2009!$D$102:$D$121</c:f>
              <c:numCache>
                <c:formatCode>General</c:formatCode>
                <c:ptCount val="20"/>
                <c:pt idx="0">
                  <c:v>16.951699999999978</c:v>
                </c:pt>
                <c:pt idx="1">
                  <c:v>13.905100000000004</c:v>
                </c:pt>
                <c:pt idx="2">
                  <c:v>12.568900000000001</c:v>
                </c:pt>
                <c:pt idx="3">
                  <c:v>11.734999999999999</c:v>
                </c:pt>
                <c:pt idx="4">
                  <c:v>12.273100000000001</c:v>
                </c:pt>
                <c:pt idx="5">
                  <c:v>12.346500000000002</c:v>
                </c:pt>
                <c:pt idx="6">
                  <c:v>13.1669</c:v>
                </c:pt>
                <c:pt idx="7">
                  <c:v>11.9299</c:v>
                </c:pt>
                <c:pt idx="8">
                  <c:v>11.468500000000002</c:v>
                </c:pt>
                <c:pt idx="9">
                  <c:v>11.073400000000008</c:v>
                </c:pt>
                <c:pt idx="10">
                  <c:v>11.0229</c:v>
                </c:pt>
                <c:pt idx="11">
                  <c:v>11.1753</c:v>
                </c:pt>
                <c:pt idx="12">
                  <c:v>11.096500000000002</c:v>
                </c:pt>
                <c:pt idx="13">
                  <c:v>10.194199999999999</c:v>
                </c:pt>
                <c:pt idx="14">
                  <c:v>9.7369099999999982</c:v>
                </c:pt>
                <c:pt idx="15">
                  <c:v>10.6905</c:v>
                </c:pt>
                <c:pt idx="16">
                  <c:v>9.8952000000000027</c:v>
                </c:pt>
                <c:pt idx="17">
                  <c:v>9.0874400000000026</c:v>
                </c:pt>
                <c:pt idx="18">
                  <c:v>8.623619999999999</c:v>
                </c:pt>
                <c:pt idx="19">
                  <c:v>7.7673199999999953</c:v>
                </c:pt>
              </c:numCache>
            </c:numRef>
          </c:val>
          <c:smooth val="0"/>
        </c:ser>
        <c:ser>
          <c:idx val="0"/>
          <c:order val="1"/>
          <c:tx>
            <c:strRef>
              <c:f>MVA_1990_TO_2009!$D$4</c:f>
              <c:strCache>
                <c:ptCount val="1"/>
                <c:pt idx="0">
                  <c:v>AI/AN RATE</c:v>
                </c:pt>
              </c:strCache>
            </c:strRef>
          </c:tx>
          <c:spPr>
            <a:ln w="41275">
              <a:solidFill>
                <a:schemeClr val="accent3"/>
              </a:solidFill>
            </a:ln>
          </c:spPr>
          <c:marker>
            <c:spPr>
              <a:solidFill>
                <a:schemeClr val="accent3"/>
              </a:solidFill>
              <a:ln>
                <a:solidFill>
                  <a:srgbClr val="C32D2E"/>
                </a:solidFill>
              </a:ln>
            </c:spPr>
          </c:marker>
          <c:cat>
            <c:numRef>
              <c:f>MVA_1990_TO_2009!$A$102:$A$121</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MVA_1990_TO_2009!$D$5:$D$24</c:f>
              <c:numCache>
                <c:formatCode>General</c:formatCode>
                <c:ptCount val="20"/>
                <c:pt idx="0">
                  <c:v>36.869200000000006</c:v>
                </c:pt>
                <c:pt idx="1">
                  <c:v>37.2849</c:v>
                </c:pt>
                <c:pt idx="2">
                  <c:v>26.3002</c:v>
                </c:pt>
                <c:pt idx="3">
                  <c:v>42.911799999999999</c:v>
                </c:pt>
                <c:pt idx="4">
                  <c:v>32.506800000000005</c:v>
                </c:pt>
                <c:pt idx="5">
                  <c:v>38.872900000000001</c:v>
                </c:pt>
                <c:pt idx="6">
                  <c:v>31.424999999999986</c:v>
                </c:pt>
                <c:pt idx="7">
                  <c:v>29.977799999999974</c:v>
                </c:pt>
                <c:pt idx="8">
                  <c:v>38.461300000000001</c:v>
                </c:pt>
                <c:pt idx="9">
                  <c:v>35.834699999999998</c:v>
                </c:pt>
                <c:pt idx="10">
                  <c:v>23.005800000000001</c:v>
                </c:pt>
                <c:pt idx="11">
                  <c:v>26.419999999999987</c:v>
                </c:pt>
                <c:pt idx="12">
                  <c:v>30.725899999999989</c:v>
                </c:pt>
                <c:pt idx="13">
                  <c:v>39.735100000000045</c:v>
                </c:pt>
                <c:pt idx="14">
                  <c:v>25.6877</c:v>
                </c:pt>
                <c:pt idx="15">
                  <c:v>40.8401</c:v>
                </c:pt>
                <c:pt idx="16">
                  <c:v>28.922699999999963</c:v>
                </c:pt>
                <c:pt idx="17">
                  <c:v>34.076100000000011</c:v>
                </c:pt>
                <c:pt idx="18">
                  <c:v>26.396999999999988</c:v>
                </c:pt>
                <c:pt idx="19">
                  <c:v>31.525699999999976</c:v>
                </c:pt>
              </c:numCache>
            </c:numRef>
          </c:val>
          <c:smooth val="0"/>
        </c:ser>
        <c:dLbls>
          <c:showLegendKey val="0"/>
          <c:showVal val="0"/>
          <c:showCatName val="0"/>
          <c:showSerName val="0"/>
          <c:showPercent val="0"/>
          <c:showBubbleSize val="0"/>
        </c:dLbls>
        <c:marker val="1"/>
        <c:smooth val="0"/>
        <c:axId val="81907712"/>
        <c:axId val="36059904"/>
      </c:lineChart>
      <c:catAx>
        <c:axId val="81907712"/>
        <c:scaling>
          <c:orientation val="minMax"/>
        </c:scaling>
        <c:delete val="0"/>
        <c:axPos val="b"/>
        <c:numFmt formatCode="General" sourceLinked="1"/>
        <c:majorTickMark val="out"/>
        <c:minorTickMark val="none"/>
        <c:tickLblPos val="nextTo"/>
        <c:txPr>
          <a:bodyPr rot="-2700000" vert="horz"/>
          <a:lstStyle/>
          <a:p>
            <a:pPr>
              <a:defRPr sz="1400"/>
            </a:pPr>
            <a:endParaRPr lang="en-US"/>
          </a:p>
        </c:txPr>
        <c:crossAx val="36059904"/>
        <c:crosses val="autoZero"/>
        <c:auto val="1"/>
        <c:lblAlgn val="ctr"/>
        <c:lblOffset val="100"/>
        <c:tickLblSkip val="1"/>
        <c:noMultiLvlLbl val="0"/>
      </c:catAx>
      <c:valAx>
        <c:axId val="36059904"/>
        <c:scaling>
          <c:orientation val="minMax"/>
          <c:min val="0"/>
        </c:scaling>
        <c:delete val="0"/>
        <c:axPos val="l"/>
        <c:majorGridlines/>
        <c:title>
          <c:tx>
            <c:rich>
              <a:bodyPr rot="-5400000" vert="horz"/>
              <a:lstStyle/>
              <a:p>
                <a:pPr>
                  <a:defRPr/>
                </a:pPr>
                <a:r>
                  <a:rPr lang="en-US" sz="1400" b="0" i="0" baseline="0">
                    <a:effectLst/>
                  </a:rPr>
                  <a:t>Age-Adjusted Rate Per 100,000</a:t>
                </a:r>
                <a:endParaRPr lang="en-US" sz="1400">
                  <a:effectLst/>
                </a:endParaRPr>
              </a:p>
            </c:rich>
          </c:tx>
          <c:layout>
            <c:manualLayout>
              <c:xMode val="edge"/>
              <c:yMode val="edge"/>
              <c:x val="1.6712428454028012E-3"/>
              <c:y val="0.29587107662602968"/>
            </c:manualLayout>
          </c:layout>
          <c:overlay val="0"/>
        </c:title>
        <c:numFmt formatCode="General" sourceLinked="1"/>
        <c:majorTickMark val="out"/>
        <c:minorTickMark val="none"/>
        <c:tickLblPos val="nextTo"/>
        <c:txPr>
          <a:bodyPr/>
          <a:lstStyle/>
          <a:p>
            <a:pPr>
              <a:defRPr sz="1400"/>
            </a:pPr>
            <a:endParaRPr lang="en-US"/>
          </a:p>
        </c:txPr>
        <c:crossAx val="81907712"/>
        <c:crosses val="autoZero"/>
        <c:crossBetween val="between"/>
      </c:valAx>
    </c:plotArea>
    <c:legend>
      <c:legendPos val="r"/>
      <c:layout/>
      <c:overlay val="0"/>
      <c:txPr>
        <a:bodyPr/>
        <a:lstStyle/>
        <a:p>
          <a:pPr>
            <a:defRPr sz="1400"/>
          </a:pPr>
          <a:endParaRPr lang="en-US"/>
        </a:p>
      </c:txPr>
    </c:legend>
    <c:plotVisOnly val="1"/>
    <c:dispBlanksAs val="gap"/>
    <c:showDLblsOverMax val="0"/>
  </c:chart>
  <c:externalData r:id="rId1">
    <c:autoUpdate val="0"/>
  </c:externalData>
  <c:userShapes r:id="rId2"/>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MVC</a:t>
            </a:r>
            <a:r>
              <a:rPr lang="en-US" baseline="0" dirty="0"/>
              <a:t> Deaths by Race and Age, </a:t>
            </a:r>
            <a:r>
              <a:rPr lang="en-US" baseline="0" dirty="0" smtClean="0"/>
              <a:t>1990-2009, </a:t>
            </a:r>
          </a:p>
          <a:p>
            <a:pPr>
              <a:defRPr/>
            </a:pPr>
            <a:r>
              <a:rPr lang="en-US" baseline="0" dirty="0" smtClean="0"/>
              <a:t>Washington State</a:t>
            </a:r>
            <a:endParaRPr lang="en-US" dirty="0"/>
          </a:p>
        </c:rich>
      </c:tx>
      <c:layout>
        <c:manualLayout>
          <c:xMode val="edge"/>
          <c:yMode val="edge"/>
          <c:x val="0.21353148504592984"/>
          <c:y val="0"/>
        </c:manualLayout>
      </c:layout>
      <c:overlay val="1"/>
    </c:title>
    <c:autoTitleDeleted val="0"/>
    <c:plotArea>
      <c:layout>
        <c:manualLayout>
          <c:layoutTarget val="inner"/>
          <c:xMode val="edge"/>
          <c:yMode val="edge"/>
          <c:x val="0.10663240662441793"/>
          <c:y val="0.11201049700864331"/>
          <c:w val="0.73127968443794877"/>
          <c:h val="0.77267087136020052"/>
        </c:manualLayout>
      </c:layout>
      <c:barChart>
        <c:barDir val="col"/>
        <c:grouping val="clustered"/>
        <c:varyColors val="0"/>
        <c:ser>
          <c:idx val="0"/>
          <c:order val="0"/>
          <c:tx>
            <c:strRef>
              <c:f>'MVA by Age'!$B$1</c:f>
              <c:strCache>
                <c:ptCount val="1"/>
                <c:pt idx="0">
                  <c:v>AIAN</c:v>
                </c:pt>
              </c:strCache>
            </c:strRef>
          </c:tx>
          <c:spPr>
            <a:solidFill>
              <a:schemeClr val="accent3"/>
            </a:solidFill>
            <a:ln>
              <a:solidFill>
                <a:schemeClr val="accent3"/>
              </a:solidFill>
            </a:ln>
          </c:spPr>
          <c:invertIfNegative val="0"/>
          <c:dLbls>
            <c:numFmt formatCode="0%" sourceLinked="0"/>
            <c:txPr>
              <a:bodyPr/>
              <a:lstStyle/>
              <a:p>
                <a:pPr>
                  <a:defRPr sz="1400"/>
                </a:pPr>
                <a:endParaRPr lang="en-US"/>
              </a:p>
            </c:txPr>
            <c:showLegendKey val="0"/>
            <c:showVal val="1"/>
            <c:showCatName val="0"/>
            <c:showSerName val="0"/>
            <c:showPercent val="0"/>
            <c:showBubbleSize val="0"/>
            <c:showLeaderLines val="0"/>
          </c:dLbls>
          <c:cat>
            <c:strRef>
              <c:f>'MVA by Age'!$A$3:$A$6</c:f>
              <c:strCache>
                <c:ptCount val="4"/>
                <c:pt idx="0">
                  <c:v>0-14</c:v>
                </c:pt>
                <c:pt idx="1">
                  <c:v>15-34</c:v>
                </c:pt>
                <c:pt idx="2">
                  <c:v>35-54</c:v>
                </c:pt>
                <c:pt idx="3">
                  <c:v>55 +</c:v>
                </c:pt>
              </c:strCache>
            </c:strRef>
          </c:cat>
          <c:val>
            <c:numRef>
              <c:f>'MVA by Age'!$C$3:$C$6</c:f>
              <c:numCache>
                <c:formatCode>0.00%</c:formatCode>
                <c:ptCount val="4"/>
                <c:pt idx="0">
                  <c:v>4.3256997455470791E-2</c:v>
                </c:pt>
                <c:pt idx="1">
                  <c:v>0.53944020356234101</c:v>
                </c:pt>
                <c:pt idx="2">
                  <c:v>0.27989821882951682</c:v>
                </c:pt>
                <c:pt idx="3">
                  <c:v>0.13740458015267196</c:v>
                </c:pt>
              </c:numCache>
            </c:numRef>
          </c:val>
        </c:ser>
        <c:ser>
          <c:idx val="2"/>
          <c:order val="1"/>
          <c:tx>
            <c:strRef>
              <c:f>'MVA by Age'!$D$1</c:f>
              <c:strCache>
                <c:ptCount val="1"/>
                <c:pt idx="0">
                  <c:v>White</c:v>
                </c:pt>
              </c:strCache>
            </c:strRef>
          </c:tx>
          <c:spPr>
            <a:solidFill>
              <a:schemeClr val="accent1"/>
            </a:solidFill>
            <a:ln>
              <a:solidFill>
                <a:schemeClr val="accent1"/>
              </a:solidFill>
            </a:ln>
          </c:spPr>
          <c:invertIfNegative val="0"/>
          <c:dLbls>
            <c:numFmt formatCode="0%" sourceLinked="0"/>
            <c:txPr>
              <a:bodyPr/>
              <a:lstStyle/>
              <a:p>
                <a:pPr>
                  <a:defRPr sz="1400"/>
                </a:pPr>
                <a:endParaRPr lang="en-US"/>
              </a:p>
            </c:txPr>
            <c:showLegendKey val="0"/>
            <c:showVal val="1"/>
            <c:showCatName val="0"/>
            <c:showSerName val="0"/>
            <c:showPercent val="0"/>
            <c:showBubbleSize val="0"/>
            <c:showLeaderLines val="0"/>
          </c:dLbls>
          <c:cat>
            <c:strRef>
              <c:f>'MVA by Age'!$A$3:$A$6</c:f>
              <c:strCache>
                <c:ptCount val="4"/>
                <c:pt idx="0">
                  <c:v>0-14</c:v>
                </c:pt>
                <c:pt idx="1">
                  <c:v>15-34</c:v>
                </c:pt>
                <c:pt idx="2">
                  <c:v>35-54</c:v>
                </c:pt>
                <c:pt idx="3">
                  <c:v>55 +</c:v>
                </c:pt>
              </c:strCache>
            </c:strRef>
          </c:cat>
          <c:val>
            <c:numRef>
              <c:f>'MVA by Age'!$E$3:$E$6</c:f>
              <c:numCache>
                <c:formatCode>0.00%</c:formatCode>
                <c:ptCount val="4"/>
                <c:pt idx="0">
                  <c:v>4.1020510255127561E-2</c:v>
                </c:pt>
                <c:pt idx="1">
                  <c:v>0.36668334167083572</c:v>
                </c:pt>
                <c:pt idx="2">
                  <c:v>0.29031182257795596</c:v>
                </c:pt>
                <c:pt idx="3">
                  <c:v>0.30181757545439425</c:v>
                </c:pt>
              </c:numCache>
            </c:numRef>
          </c:val>
        </c:ser>
        <c:dLbls>
          <c:showLegendKey val="0"/>
          <c:showVal val="0"/>
          <c:showCatName val="0"/>
          <c:showSerName val="0"/>
          <c:showPercent val="0"/>
          <c:showBubbleSize val="0"/>
        </c:dLbls>
        <c:gapWidth val="150"/>
        <c:axId val="81910272"/>
        <c:axId val="83502208"/>
      </c:barChart>
      <c:catAx>
        <c:axId val="81910272"/>
        <c:scaling>
          <c:orientation val="minMax"/>
        </c:scaling>
        <c:delete val="0"/>
        <c:axPos val="b"/>
        <c:majorTickMark val="out"/>
        <c:minorTickMark val="none"/>
        <c:tickLblPos val="nextTo"/>
        <c:txPr>
          <a:bodyPr/>
          <a:lstStyle/>
          <a:p>
            <a:pPr>
              <a:defRPr sz="1400"/>
            </a:pPr>
            <a:endParaRPr lang="en-US"/>
          </a:p>
        </c:txPr>
        <c:crossAx val="83502208"/>
        <c:crosses val="autoZero"/>
        <c:auto val="1"/>
        <c:lblAlgn val="ctr"/>
        <c:lblOffset val="100"/>
        <c:noMultiLvlLbl val="0"/>
      </c:catAx>
      <c:valAx>
        <c:axId val="83502208"/>
        <c:scaling>
          <c:orientation val="minMax"/>
        </c:scaling>
        <c:delete val="0"/>
        <c:axPos val="l"/>
        <c:majorGridlines/>
        <c:title>
          <c:tx>
            <c:rich>
              <a:bodyPr rot="-5400000" vert="horz"/>
              <a:lstStyle/>
              <a:p>
                <a:pPr>
                  <a:defRPr/>
                </a:pPr>
                <a:r>
                  <a:rPr lang="en-US" sz="1400" b="1" i="0" baseline="0" dirty="0" smtClean="0">
                    <a:effectLst/>
                  </a:rPr>
                  <a:t>Percentage of All MVC Deaths</a:t>
                </a:r>
                <a:endParaRPr lang="en-US" sz="1400" dirty="0">
                  <a:effectLst/>
                </a:endParaRPr>
              </a:p>
            </c:rich>
          </c:tx>
          <c:layout>
            <c:manualLayout>
              <c:xMode val="edge"/>
              <c:yMode val="edge"/>
              <c:x val="3.4311856166941391E-3"/>
              <c:y val="0.28481328403767453"/>
            </c:manualLayout>
          </c:layout>
          <c:overlay val="0"/>
        </c:title>
        <c:numFmt formatCode="0%" sourceLinked="0"/>
        <c:majorTickMark val="out"/>
        <c:minorTickMark val="none"/>
        <c:tickLblPos val="nextTo"/>
        <c:txPr>
          <a:bodyPr/>
          <a:lstStyle/>
          <a:p>
            <a:pPr>
              <a:defRPr sz="1400"/>
            </a:pPr>
            <a:endParaRPr lang="en-US"/>
          </a:p>
        </c:txPr>
        <c:crossAx val="81910272"/>
        <c:crosses val="autoZero"/>
        <c:crossBetween val="between"/>
      </c:valAx>
    </c:plotArea>
    <c:legend>
      <c:legendPos val="r"/>
      <c:layout>
        <c:manualLayout>
          <c:xMode val="edge"/>
          <c:yMode val="edge"/>
          <c:x val="0.86559690461953842"/>
          <c:y val="0.11613757011251293"/>
          <c:w val="9.0713769425600652E-2"/>
          <c:h val="0.1107197137052976"/>
        </c:manualLayout>
      </c:layout>
      <c:overlay val="0"/>
      <c:txPr>
        <a:bodyPr/>
        <a:lstStyle/>
        <a:p>
          <a:pPr>
            <a:defRPr sz="1400"/>
          </a:pPr>
          <a:endParaRPr lang="en-US"/>
        </a:p>
      </c:txPr>
    </c:legend>
    <c:plotVisOnly val="1"/>
    <c:dispBlanksAs val="gap"/>
    <c:showDLblsOverMax val="0"/>
  </c:chart>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700"/>
            </a:pPr>
            <a:r>
              <a:rPr lang="en-US" sz="1700" dirty="0" smtClean="0"/>
              <a:t>MVC Mortality Rates by Race and Geography, </a:t>
            </a:r>
            <a:r>
              <a:rPr lang="en-US" sz="1700" dirty="0" smtClean="0"/>
              <a:t>1990-2009, Washington State</a:t>
            </a:r>
            <a:endParaRPr lang="en-US" sz="1700" dirty="0"/>
          </a:p>
        </c:rich>
      </c:tx>
      <c:layout>
        <c:manualLayout>
          <c:xMode val="edge"/>
          <c:yMode val="edge"/>
          <c:x val="0.15537106600207085"/>
          <c:y val="5.2796285079749646E-4"/>
        </c:manualLayout>
      </c:layout>
      <c:overlay val="1"/>
    </c:title>
    <c:autoTitleDeleted val="0"/>
    <c:plotArea>
      <c:layout>
        <c:manualLayout>
          <c:layoutTarget val="inner"/>
          <c:xMode val="edge"/>
          <c:yMode val="edge"/>
          <c:x val="0.12356203769983297"/>
          <c:y val="0.10291049096804077"/>
          <c:w val="0.7539871152469575"/>
          <c:h val="0.79929133858267765"/>
        </c:manualLayout>
      </c:layout>
      <c:barChart>
        <c:barDir val="col"/>
        <c:grouping val="clustered"/>
        <c:varyColors val="0"/>
        <c:ser>
          <c:idx val="0"/>
          <c:order val="0"/>
          <c:tx>
            <c:strRef>
              <c:f>Sheet1!$B$1</c:f>
              <c:strCache>
                <c:ptCount val="1"/>
                <c:pt idx="0">
                  <c:v>All</c:v>
                </c:pt>
              </c:strCache>
            </c:strRef>
          </c:tx>
          <c:invertIfNegative val="0"/>
          <c:dLbls>
            <c:dLbl>
              <c:idx val="1"/>
              <c:layout>
                <c:manualLayout>
                  <c:x val="-6.2500000000000047E-3"/>
                  <c:y val="9.3750000000000153E-3"/>
                </c:manualLayout>
              </c:layout>
              <c:showLegendKey val="0"/>
              <c:showVal val="1"/>
              <c:showCatName val="0"/>
              <c:showSerName val="0"/>
              <c:showPercent val="0"/>
              <c:showBubbleSize val="0"/>
            </c:dLbl>
            <c:numFmt formatCode="#,##0.0" sourceLinked="0"/>
            <c:showLegendKey val="0"/>
            <c:showVal val="1"/>
            <c:showCatName val="0"/>
            <c:showSerName val="0"/>
            <c:showPercent val="0"/>
            <c:showBubbleSize val="0"/>
            <c:showLeaderLines val="0"/>
          </c:dLbls>
          <c:cat>
            <c:strRef>
              <c:f>Sheet1!$A$2:$A$3</c:f>
              <c:strCache>
                <c:ptCount val="2"/>
                <c:pt idx="0">
                  <c:v>AI/AN</c:v>
                </c:pt>
                <c:pt idx="1">
                  <c:v>White</c:v>
                </c:pt>
              </c:strCache>
            </c:strRef>
          </c:cat>
          <c:val>
            <c:numRef>
              <c:f>Sheet1!$B$2:$B$3</c:f>
              <c:numCache>
                <c:formatCode>General</c:formatCode>
                <c:ptCount val="2"/>
                <c:pt idx="0">
                  <c:v>32.650300000000001</c:v>
                </c:pt>
                <c:pt idx="1">
                  <c:v>11.2441</c:v>
                </c:pt>
              </c:numCache>
            </c:numRef>
          </c:val>
        </c:ser>
        <c:ser>
          <c:idx val="1"/>
          <c:order val="1"/>
          <c:tx>
            <c:strRef>
              <c:f>Sheet1!$C$1</c:f>
              <c:strCache>
                <c:ptCount val="1"/>
                <c:pt idx="0">
                  <c:v>East</c:v>
                </c:pt>
              </c:strCache>
            </c:strRef>
          </c:tx>
          <c:invertIfNegative val="0"/>
          <c:dLbls>
            <c:dLbl>
              <c:idx val="0"/>
              <c:layout>
                <c:manualLayout>
                  <c:x val="3.0581039755351682E-3"/>
                  <c:y val="4.1100343226327246E-3"/>
                </c:manualLayout>
              </c:layout>
              <c:showLegendKey val="0"/>
              <c:showVal val="1"/>
              <c:showCatName val="0"/>
              <c:showSerName val="0"/>
              <c:showPercent val="0"/>
              <c:showBubbleSize val="0"/>
            </c:dLbl>
            <c:numFmt formatCode="#,##0.0" sourceLinked="0"/>
            <c:showLegendKey val="0"/>
            <c:showVal val="1"/>
            <c:showCatName val="0"/>
            <c:showSerName val="0"/>
            <c:showPercent val="0"/>
            <c:showBubbleSize val="0"/>
            <c:showLeaderLines val="0"/>
          </c:dLbls>
          <c:cat>
            <c:strRef>
              <c:f>Sheet1!$A$2:$A$3</c:f>
              <c:strCache>
                <c:ptCount val="2"/>
                <c:pt idx="0">
                  <c:v>AI/AN</c:v>
                </c:pt>
                <c:pt idx="1">
                  <c:v>White</c:v>
                </c:pt>
              </c:strCache>
            </c:strRef>
          </c:cat>
          <c:val>
            <c:numRef>
              <c:f>Sheet1!$C$2:$C$3</c:f>
              <c:numCache>
                <c:formatCode>General</c:formatCode>
                <c:ptCount val="2"/>
                <c:pt idx="0">
                  <c:v>56.954799999999999</c:v>
                </c:pt>
                <c:pt idx="1">
                  <c:v>12.9703</c:v>
                </c:pt>
              </c:numCache>
            </c:numRef>
          </c:val>
        </c:ser>
        <c:ser>
          <c:idx val="2"/>
          <c:order val="2"/>
          <c:tx>
            <c:strRef>
              <c:f>Sheet1!$D$1</c:f>
              <c:strCache>
                <c:ptCount val="1"/>
                <c:pt idx="0">
                  <c:v>West</c:v>
                </c:pt>
              </c:strCache>
            </c:strRef>
          </c:tx>
          <c:invertIfNegative val="0"/>
          <c:dLbls>
            <c:dLbl>
              <c:idx val="0"/>
              <c:layout>
                <c:manualLayout>
                  <c:x val="4.1666666666666683E-3"/>
                  <c:y val="1.2500000000000001E-2"/>
                </c:manualLayout>
              </c:layout>
              <c:showLegendKey val="0"/>
              <c:showVal val="1"/>
              <c:showCatName val="0"/>
              <c:showSerName val="0"/>
              <c:showPercent val="0"/>
              <c:showBubbleSize val="0"/>
            </c:dLbl>
            <c:dLbl>
              <c:idx val="1"/>
              <c:layout>
                <c:manualLayout>
                  <c:x val="4.1666666666667395E-3"/>
                  <c:y val="1.5625E-2"/>
                </c:manualLayout>
              </c:layout>
              <c:showLegendKey val="0"/>
              <c:showVal val="1"/>
              <c:showCatName val="0"/>
              <c:showSerName val="0"/>
              <c:showPercent val="0"/>
              <c:showBubbleSize val="0"/>
            </c:dLbl>
            <c:numFmt formatCode="#,##0.0" sourceLinked="0"/>
            <c:showLegendKey val="0"/>
            <c:showVal val="1"/>
            <c:showCatName val="0"/>
            <c:showSerName val="0"/>
            <c:showPercent val="0"/>
            <c:showBubbleSize val="0"/>
            <c:showLeaderLines val="0"/>
          </c:dLbls>
          <c:cat>
            <c:strRef>
              <c:f>Sheet1!$A$2:$A$3</c:f>
              <c:strCache>
                <c:ptCount val="2"/>
                <c:pt idx="0">
                  <c:v>AI/AN</c:v>
                </c:pt>
                <c:pt idx="1">
                  <c:v>White</c:v>
                </c:pt>
              </c:strCache>
            </c:strRef>
          </c:cat>
          <c:val>
            <c:numRef>
              <c:f>Sheet1!$D$2:$D$3</c:f>
              <c:numCache>
                <c:formatCode>General</c:formatCode>
                <c:ptCount val="2"/>
                <c:pt idx="0">
                  <c:v>21.950399999999977</c:v>
                </c:pt>
                <c:pt idx="1">
                  <c:v>10.739000000000001</c:v>
                </c:pt>
              </c:numCache>
            </c:numRef>
          </c:val>
        </c:ser>
        <c:dLbls>
          <c:showLegendKey val="0"/>
          <c:showVal val="0"/>
          <c:showCatName val="0"/>
          <c:showSerName val="0"/>
          <c:showPercent val="0"/>
          <c:showBubbleSize val="0"/>
        </c:dLbls>
        <c:gapWidth val="150"/>
        <c:axId val="83721216"/>
        <c:axId val="83504512"/>
      </c:barChart>
      <c:catAx>
        <c:axId val="83721216"/>
        <c:scaling>
          <c:orientation val="minMax"/>
        </c:scaling>
        <c:delete val="0"/>
        <c:axPos val="b"/>
        <c:majorTickMark val="out"/>
        <c:minorTickMark val="none"/>
        <c:tickLblPos val="nextTo"/>
        <c:crossAx val="83504512"/>
        <c:crosses val="autoZero"/>
        <c:auto val="1"/>
        <c:lblAlgn val="ctr"/>
        <c:lblOffset val="100"/>
        <c:noMultiLvlLbl val="0"/>
      </c:catAx>
      <c:valAx>
        <c:axId val="83504512"/>
        <c:scaling>
          <c:orientation val="minMax"/>
          <c:max val="70"/>
        </c:scaling>
        <c:delete val="0"/>
        <c:axPos val="l"/>
        <c:majorGridlines/>
        <c:title>
          <c:tx>
            <c:rich>
              <a:bodyPr rot="-5400000" vert="horz"/>
              <a:lstStyle/>
              <a:p>
                <a:pPr>
                  <a:defRPr/>
                </a:pPr>
                <a:r>
                  <a:rPr lang="en-US" dirty="0" smtClean="0"/>
                  <a:t>Age-Adjusted</a:t>
                </a:r>
                <a:r>
                  <a:rPr lang="en-US" baseline="0" dirty="0" smtClean="0"/>
                  <a:t> Rate per 100,000</a:t>
                </a:r>
                <a:endParaRPr lang="en-US" dirty="0"/>
              </a:p>
            </c:rich>
          </c:tx>
          <c:layout/>
          <c:overlay val="0"/>
        </c:title>
        <c:numFmt formatCode="General" sourceLinked="1"/>
        <c:majorTickMark val="out"/>
        <c:minorTickMark val="none"/>
        <c:tickLblPos val="nextTo"/>
        <c:crossAx val="83721216"/>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dirty="0"/>
              <a:t>AI/AN &amp; White, </a:t>
            </a:r>
            <a:r>
              <a:rPr lang="en-US" sz="1600" dirty="0" smtClean="0"/>
              <a:t>Percent </a:t>
            </a:r>
            <a:r>
              <a:rPr lang="en-US" sz="1600" dirty="0"/>
              <a:t>of MVC Deaths Involving </a:t>
            </a:r>
            <a:r>
              <a:rPr lang="en-US" sz="1600" dirty="0" smtClean="0"/>
              <a:t>Alcohol, </a:t>
            </a:r>
            <a:endParaRPr lang="en-US" sz="1600" dirty="0" smtClean="0"/>
          </a:p>
          <a:p>
            <a:pPr>
              <a:defRPr sz="1600"/>
            </a:pPr>
            <a:r>
              <a:rPr lang="en-US" sz="1600" dirty="0" smtClean="0"/>
              <a:t>1990 – 2009,</a:t>
            </a:r>
            <a:r>
              <a:rPr lang="en-US" sz="1600" baseline="0" dirty="0" smtClean="0"/>
              <a:t> Washington State</a:t>
            </a:r>
            <a:endParaRPr lang="en-US" sz="1600" dirty="0"/>
          </a:p>
        </c:rich>
      </c:tx>
      <c:layout>
        <c:manualLayout>
          <c:xMode val="edge"/>
          <c:yMode val="edge"/>
          <c:x val="0.14280284675953966"/>
          <c:y val="4.125507038892866E-3"/>
        </c:manualLayout>
      </c:layout>
      <c:overlay val="1"/>
    </c:title>
    <c:autoTitleDeleted val="0"/>
    <c:plotArea>
      <c:layout>
        <c:manualLayout>
          <c:layoutTarget val="inner"/>
          <c:xMode val="edge"/>
          <c:yMode val="edge"/>
          <c:x val="0.12617798221182511"/>
          <c:y val="9.8156224863486602E-2"/>
          <c:w val="0.73973554543091868"/>
          <c:h val="0.76565780456664734"/>
        </c:manualLayout>
      </c:layout>
      <c:lineChart>
        <c:grouping val="standard"/>
        <c:varyColors val="0"/>
        <c:ser>
          <c:idx val="0"/>
          <c:order val="0"/>
          <c:tx>
            <c:strRef>
              <c:f>'Alc &amp; Drugs MVA'!$C$19</c:f>
              <c:strCache>
                <c:ptCount val="1"/>
                <c:pt idx="0">
                  <c:v>AIAN</c:v>
                </c:pt>
              </c:strCache>
            </c:strRef>
          </c:tx>
          <c:spPr>
            <a:ln w="41275">
              <a:solidFill>
                <a:schemeClr val="accent3"/>
              </a:solidFill>
            </a:ln>
          </c:spPr>
          <c:marker>
            <c:spPr>
              <a:solidFill>
                <a:schemeClr val="accent3"/>
              </a:solidFill>
              <a:ln>
                <a:solidFill>
                  <a:srgbClr val="C32D2E"/>
                </a:solidFill>
              </a:ln>
            </c:spPr>
          </c:marker>
          <c:cat>
            <c:numRef>
              <c:f>'Alc &amp; Drugs MVA'!$B$20:$B$39</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'Alc &amp; Drugs MVA'!$C$20:$C$39</c:f>
              <c:numCache>
                <c:formatCode>0.0%</c:formatCode>
                <c:ptCount val="20"/>
                <c:pt idx="0">
                  <c:v>0.2352941176470589</c:v>
                </c:pt>
                <c:pt idx="1">
                  <c:v>0.25</c:v>
                </c:pt>
                <c:pt idx="2">
                  <c:v>0.38095238095238143</c:v>
                </c:pt>
                <c:pt idx="3">
                  <c:v>0.4130434782608699</c:v>
                </c:pt>
                <c:pt idx="4">
                  <c:v>0.33333333333333331</c:v>
                </c:pt>
                <c:pt idx="5">
                  <c:v>0.42105263157894762</c:v>
                </c:pt>
                <c:pt idx="6">
                  <c:v>0.25714285714285745</c:v>
                </c:pt>
                <c:pt idx="7">
                  <c:v>6.25E-2</c:v>
                </c:pt>
                <c:pt idx="8">
                  <c:v>0.15789473684210556</c:v>
                </c:pt>
                <c:pt idx="9">
                  <c:v>0.27272727272727282</c:v>
                </c:pt>
                <c:pt idx="10">
                  <c:v>0.10714285714285714</c:v>
                </c:pt>
                <c:pt idx="11">
                  <c:v>7.407407407407407E-2</c:v>
                </c:pt>
                <c:pt idx="12">
                  <c:v>0.13333333333333341</c:v>
                </c:pt>
                <c:pt idx="13">
                  <c:v>0.1304347826086957</c:v>
                </c:pt>
                <c:pt idx="14">
                  <c:v>9.090909090909105E-2</c:v>
                </c:pt>
                <c:pt idx="15">
                  <c:v>8.8888888888888976E-2</c:v>
                </c:pt>
                <c:pt idx="16">
                  <c:v>2.6315789473684216E-2</c:v>
                </c:pt>
                <c:pt idx="17">
                  <c:v>4.7619047619047623E-2</c:v>
                </c:pt>
                <c:pt idx="18">
                  <c:v>6.4516129032258132E-2</c:v>
                </c:pt>
                <c:pt idx="19">
                  <c:v>0.125</c:v>
                </c:pt>
              </c:numCache>
            </c:numRef>
          </c:val>
          <c:smooth val="0"/>
        </c:ser>
        <c:ser>
          <c:idx val="1"/>
          <c:order val="1"/>
          <c:tx>
            <c:strRef>
              <c:f>'Alc &amp; Drugs MVA'!$D$19</c:f>
              <c:strCache>
                <c:ptCount val="1"/>
                <c:pt idx="0">
                  <c:v>White</c:v>
                </c:pt>
              </c:strCache>
            </c:strRef>
          </c:tx>
          <c:spPr>
            <a:ln w="41275">
              <a:solidFill>
                <a:schemeClr val="accent1"/>
              </a:solidFill>
            </a:ln>
          </c:spPr>
          <c:marker>
            <c:spPr>
              <a:solidFill>
                <a:schemeClr val="accent1"/>
              </a:solidFill>
              <a:ln>
                <a:solidFill>
                  <a:srgbClr val="3891A7"/>
                </a:solidFill>
              </a:ln>
            </c:spPr>
          </c:marker>
          <c:cat>
            <c:numRef>
              <c:f>'Alc &amp; Drugs MVA'!$B$20:$B$39</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'Alc &amp; Drugs MVA'!$D$20:$D$39</c:f>
              <c:numCache>
                <c:formatCode>0.0%</c:formatCode>
                <c:ptCount val="20"/>
                <c:pt idx="0">
                  <c:v>0.13545816733067728</c:v>
                </c:pt>
                <c:pt idx="1">
                  <c:v>0.23878205128205129</c:v>
                </c:pt>
                <c:pt idx="2">
                  <c:v>0.22696245733788409</c:v>
                </c:pt>
                <c:pt idx="3">
                  <c:v>0.18000000000000013</c:v>
                </c:pt>
                <c:pt idx="4">
                  <c:v>0.15397923875432556</c:v>
                </c:pt>
                <c:pt idx="5">
                  <c:v>0.14907872696817417</c:v>
                </c:pt>
                <c:pt idx="6">
                  <c:v>0.12364760432766615</c:v>
                </c:pt>
                <c:pt idx="7">
                  <c:v>6.9256756756756813E-2</c:v>
                </c:pt>
                <c:pt idx="8">
                  <c:v>8.1034482758620768E-2</c:v>
                </c:pt>
                <c:pt idx="9">
                  <c:v>7.2310405643739042E-2</c:v>
                </c:pt>
                <c:pt idx="10">
                  <c:v>5.6239015817223195E-2</c:v>
                </c:pt>
                <c:pt idx="11">
                  <c:v>4.6153846153846163E-2</c:v>
                </c:pt>
                <c:pt idx="12">
                  <c:v>8.1632653061224497E-2</c:v>
                </c:pt>
                <c:pt idx="13">
                  <c:v>3.5120147874306853E-2</c:v>
                </c:pt>
                <c:pt idx="14">
                  <c:v>2.0715630885122412E-2</c:v>
                </c:pt>
                <c:pt idx="15">
                  <c:v>3.0456852791878191E-2</c:v>
                </c:pt>
                <c:pt idx="16">
                  <c:v>4.4964028776978415E-2</c:v>
                </c:pt>
                <c:pt idx="17">
                  <c:v>3.3009708737864081E-2</c:v>
                </c:pt>
                <c:pt idx="18">
                  <c:v>4.9900199600798403E-2</c:v>
                </c:pt>
                <c:pt idx="19">
                  <c:v>4.1942604856512203E-2</c:v>
                </c:pt>
              </c:numCache>
            </c:numRef>
          </c:val>
          <c:smooth val="0"/>
        </c:ser>
        <c:dLbls>
          <c:showLegendKey val="0"/>
          <c:showVal val="0"/>
          <c:showCatName val="0"/>
          <c:showSerName val="0"/>
          <c:showPercent val="0"/>
          <c:showBubbleSize val="0"/>
        </c:dLbls>
        <c:marker val="1"/>
        <c:smooth val="0"/>
        <c:axId val="83813376"/>
        <c:axId val="83506816"/>
      </c:lineChart>
      <c:catAx>
        <c:axId val="83813376"/>
        <c:scaling>
          <c:orientation val="minMax"/>
        </c:scaling>
        <c:delete val="0"/>
        <c:axPos val="b"/>
        <c:numFmt formatCode="General" sourceLinked="1"/>
        <c:majorTickMark val="out"/>
        <c:minorTickMark val="none"/>
        <c:tickLblPos val="nextTo"/>
        <c:txPr>
          <a:bodyPr rot="-2700000"/>
          <a:lstStyle/>
          <a:p>
            <a:pPr>
              <a:defRPr/>
            </a:pPr>
            <a:endParaRPr lang="en-US"/>
          </a:p>
        </c:txPr>
        <c:crossAx val="83506816"/>
        <c:crosses val="autoZero"/>
        <c:auto val="1"/>
        <c:lblAlgn val="ctr"/>
        <c:lblOffset val="100"/>
        <c:tickLblSkip val="1"/>
        <c:noMultiLvlLbl val="0"/>
      </c:catAx>
      <c:valAx>
        <c:axId val="83506816"/>
        <c:scaling>
          <c:orientation val="minMax"/>
        </c:scaling>
        <c:delete val="0"/>
        <c:axPos val="l"/>
        <c:majorGridlines/>
        <c:title>
          <c:tx>
            <c:rich>
              <a:bodyPr rot="-5400000" vert="horz"/>
              <a:lstStyle/>
              <a:p>
                <a:pPr>
                  <a:defRPr/>
                </a:pPr>
                <a:r>
                  <a:rPr lang="en-US" dirty="0"/>
                  <a:t>Percentage</a:t>
                </a:r>
                <a:r>
                  <a:rPr lang="en-US" baseline="0" dirty="0"/>
                  <a:t> of All MVC Deaths</a:t>
                </a:r>
                <a:endParaRPr lang="en-US" dirty="0"/>
              </a:p>
            </c:rich>
          </c:tx>
          <c:layout>
            <c:manualLayout>
              <c:xMode val="edge"/>
              <c:yMode val="edge"/>
              <c:x val="1.8028215223097122E-3"/>
              <c:y val="0.20037446108970353"/>
            </c:manualLayout>
          </c:layout>
          <c:overlay val="0"/>
        </c:title>
        <c:numFmt formatCode="0%" sourceLinked="0"/>
        <c:majorTickMark val="out"/>
        <c:minorTickMark val="none"/>
        <c:tickLblPos val="nextTo"/>
        <c:crossAx val="83813376"/>
        <c:crosses val="autoZero"/>
        <c:crossBetween val="between"/>
      </c:valAx>
    </c:plotArea>
    <c:legend>
      <c:legendPos val="r"/>
      <c:layout/>
      <c:overlay val="0"/>
    </c:legend>
    <c:plotVisOnly val="1"/>
    <c:dispBlanksAs val="gap"/>
    <c:showDLblsOverMax val="0"/>
  </c:chart>
  <c:txPr>
    <a:bodyPr/>
    <a:lstStyle/>
    <a:p>
      <a:pPr>
        <a:defRPr sz="140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37355330583677"/>
          <c:y val="3.7624890638670194E-2"/>
          <c:w val="0.71648468941382315"/>
          <c:h val="0.87216229221347408"/>
        </c:manualLayout>
      </c:layout>
      <c:barChart>
        <c:barDir val="col"/>
        <c:grouping val="clustered"/>
        <c:varyColors val="0"/>
        <c:ser>
          <c:idx val="0"/>
          <c:order val="0"/>
          <c:tx>
            <c:strRef>
              <c:f>'All States'!$B$5</c:f>
              <c:strCache>
                <c:ptCount val="1"/>
                <c:pt idx="0">
                  <c:v>Idaho</c:v>
                </c:pt>
              </c:strCache>
            </c:strRef>
          </c:tx>
          <c:invertIfNegative val="0"/>
          <c:dLbls>
            <c:numFmt formatCode="#,##0.0" sourceLinked="0"/>
            <c:txPr>
              <a:bodyPr/>
              <a:lstStyle/>
              <a:p>
                <a:pPr>
                  <a:defRPr sz="1400"/>
                </a:pPr>
                <a:endParaRPr lang="en-US"/>
              </a:p>
            </c:txPr>
            <c:showLegendKey val="0"/>
            <c:showVal val="1"/>
            <c:showCatName val="0"/>
            <c:showSerName val="0"/>
            <c:showPercent val="0"/>
            <c:showBubbleSize val="0"/>
            <c:showLeaderLines val="0"/>
          </c:dLbls>
          <c:cat>
            <c:strRef>
              <c:f>('All States'!$E$4,'All States'!$J$4)</c:f>
              <c:strCache>
                <c:ptCount val="2"/>
                <c:pt idx="0">
                  <c:v>AI/AN</c:v>
                </c:pt>
                <c:pt idx="1">
                  <c:v>WHITE</c:v>
                </c:pt>
              </c:strCache>
            </c:strRef>
          </c:cat>
          <c:val>
            <c:numRef>
              <c:f>('All States'!$E$16,'All States'!$J$16)</c:f>
              <c:numCache>
                <c:formatCode>General</c:formatCode>
                <c:ptCount val="2"/>
                <c:pt idx="0">
                  <c:v>43.224900000000012</c:v>
                </c:pt>
                <c:pt idx="1">
                  <c:v>18.137000000000015</c:v>
                </c:pt>
              </c:numCache>
            </c:numRef>
          </c:val>
        </c:ser>
        <c:ser>
          <c:idx val="1"/>
          <c:order val="1"/>
          <c:tx>
            <c:strRef>
              <c:f>'All States'!$B$17</c:f>
              <c:strCache>
                <c:ptCount val="1"/>
                <c:pt idx="0">
                  <c:v>Oregon</c:v>
                </c:pt>
              </c:strCache>
            </c:strRef>
          </c:tx>
          <c:invertIfNegative val="0"/>
          <c:dLbls>
            <c:numFmt formatCode="#,##0.0" sourceLinked="0"/>
            <c:txPr>
              <a:bodyPr/>
              <a:lstStyle/>
              <a:p>
                <a:pPr>
                  <a:defRPr sz="1400"/>
                </a:pPr>
                <a:endParaRPr lang="en-US"/>
              </a:p>
            </c:txPr>
            <c:showLegendKey val="0"/>
            <c:showVal val="1"/>
            <c:showCatName val="0"/>
            <c:showSerName val="0"/>
            <c:showPercent val="0"/>
            <c:showBubbleSize val="0"/>
            <c:showLeaderLines val="0"/>
          </c:dLbls>
          <c:cat>
            <c:strRef>
              <c:f>('All States'!$E$4,'All States'!$J$4)</c:f>
              <c:strCache>
                <c:ptCount val="2"/>
                <c:pt idx="0">
                  <c:v>AI/AN</c:v>
                </c:pt>
                <c:pt idx="1">
                  <c:v>WHITE</c:v>
                </c:pt>
              </c:strCache>
            </c:strRef>
          </c:cat>
          <c:val>
            <c:numRef>
              <c:f>('All States'!$E$17,'All States'!$J$17)</c:f>
              <c:numCache>
                <c:formatCode>General</c:formatCode>
                <c:ptCount val="2"/>
                <c:pt idx="0">
                  <c:v>19.006399999999989</c:v>
                </c:pt>
                <c:pt idx="1">
                  <c:v>7.35527</c:v>
                </c:pt>
              </c:numCache>
            </c:numRef>
          </c:val>
        </c:ser>
        <c:ser>
          <c:idx val="2"/>
          <c:order val="2"/>
          <c:tx>
            <c:strRef>
              <c:f>'All States'!$B$18</c:f>
              <c:strCache>
                <c:ptCount val="1"/>
                <c:pt idx="0">
                  <c:v>Washington</c:v>
                </c:pt>
              </c:strCache>
            </c:strRef>
          </c:tx>
          <c:invertIfNegative val="0"/>
          <c:dLbls>
            <c:numFmt formatCode="#,##0.0" sourceLinked="0"/>
            <c:txPr>
              <a:bodyPr/>
              <a:lstStyle/>
              <a:p>
                <a:pPr>
                  <a:defRPr sz="1400"/>
                </a:pPr>
                <a:endParaRPr lang="en-US"/>
              </a:p>
            </c:txPr>
            <c:showLegendKey val="0"/>
            <c:showVal val="1"/>
            <c:showCatName val="0"/>
            <c:showSerName val="0"/>
            <c:showPercent val="0"/>
            <c:showBubbleSize val="0"/>
            <c:showLeaderLines val="0"/>
          </c:dLbls>
          <c:cat>
            <c:strRef>
              <c:f>('All States'!$E$4,'All States'!$J$4)</c:f>
              <c:strCache>
                <c:ptCount val="2"/>
                <c:pt idx="0">
                  <c:v>AI/AN</c:v>
                </c:pt>
                <c:pt idx="1">
                  <c:v>WHITE</c:v>
                </c:pt>
              </c:strCache>
            </c:strRef>
          </c:cat>
          <c:val>
            <c:numRef>
              <c:f>('All States'!$E$18,'All States'!$J$18)</c:f>
              <c:numCache>
                <c:formatCode>General</c:formatCode>
                <c:ptCount val="2"/>
                <c:pt idx="0">
                  <c:v>30.115100000000005</c:v>
                </c:pt>
                <c:pt idx="1">
                  <c:v>8.8317400000000035</c:v>
                </c:pt>
              </c:numCache>
            </c:numRef>
          </c:val>
        </c:ser>
        <c:dLbls>
          <c:showLegendKey val="0"/>
          <c:showVal val="0"/>
          <c:showCatName val="0"/>
          <c:showSerName val="0"/>
          <c:showPercent val="0"/>
          <c:showBubbleSize val="0"/>
        </c:dLbls>
        <c:gapWidth val="150"/>
        <c:axId val="74264064"/>
        <c:axId val="35669696"/>
      </c:barChart>
      <c:catAx>
        <c:axId val="74264064"/>
        <c:scaling>
          <c:orientation val="minMax"/>
        </c:scaling>
        <c:delete val="0"/>
        <c:axPos val="b"/>
        <c:majorTickMark val="out"/>
        <c:minorTickMark val="none"/>
        <c:tickLblPos val="nextTo"/>
        <c:txPr>
          <a:bodyPr/>
          <a:lstStyle/>
          <a:p>
            <a:pPr>
              <a:defRPr sz="1400"/>
            </a:pPr>
            <a:endParaRPr lang="en-US"/>
          </a:p>
        </c:txPr>
        <c:crossAx val="35669696"/>
        <c:crosses val="autoZero"/>
        <c:auto val="1"/>
        <c:lblAlgn val="ctr"/>
        <c:lblOffset val="100"/>
        <c:noMultiLvlLbl val="0"/>
      </c:catAx>
      <c:valAx>
        <c:axId val="35669696"/>
        <c:scaling>
          <c:orientation val="minMax"/>
        </c:scaling>
        <c:delete val="0"/>
        <c:axPos val="l"/>
        <c:majorGridlines/>
        <c:title>
          <c:tx>
            <c:rich>
              <a:bodyPr rot="-5400000" vert="horz"/>
              <a:lstStyle/>
              <a:p>
                <a:pPr>
                  <a:defRPr/>
                </a:pPr>
                <a:r>
                  <a:rPr lang="en-US" sz="1800" b="1" i="0" baseline="0" dirty="0" smtClean="0">
                    <a:effectLst/>
                  </a:rPr>
                  <a:t>Age-Adjusted Rate per 100,000</a:t>
                </a:r>
                <a:endParaRPr lang="en-US" sz="1400" dirty="0">
                  <a:effectLst/>
                </a:endParaRPr>
              </a:p>
            </c:rich>
          </c:tx>
          <c:layout>
            <c:manualLayout>
              <c:xMode val="edge"/>
              <c:yMode val="edge"/>
              <c:x val="0"/>
              <c:y val="0.13896981627296601"/>
            </c:manualLayout>
          </c:layout>
          <c:overlay val="0"/>
        </c:title>
        <c:numFmt formatCode="General" sourceLinked="1"/>
        <c:majorTickMark val="out"/>
        <c:minorTickMark val="none"/>
        <c:tickLblPos val="nextTo"/>
        <c:txPr>
          <a:bodyPr/>
          <a:lstStyle/>
          <a:p>
            <a:pPr>
              <a:defRPr sz="1400"/>
            </a:pPr>
            <a:endParaRPr lang="en-US"/>
          </a:p>
        </c:txPr>
        <c:crossAx val="74264064"/>
        <c:crosses val="autoZero"/>
        <c:crossBetween val="between"/>
      </c:valAx>
    </c:plotArea>
    <c:legend>
      <c:legendPos val="r"/>
      <c:layout/>
      <c:overlay val="0"/>
      <c:txPr>
        <a:bodyPr/>
        <a:lstStyle/>
        <a:p>
          <a:pPr>
            <a:defRPr sz="1400"/>
          </a:pPr>
          <a:endParaRPr lang="en-US"/>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AI/AN Deaths (N=15,904</a:t>
            </a:r>
            <a:r>
              <a:rPr lang="en-US" dirty="0" smtClean="0"/>
              <a:t>) matched</a:t>
            </a:r>
            <a:r>
              <a:rPr lang="en-US" baseline="0" dirty="0" smtClean="0"/>
              <a:t> with Northwest Tribal Registry</a:t>
            </a:r>
            <a:r>
              <a:rPr lang="en-US" b="0" baseline="0" dirty="0" smtClean="0"/>
              <a:t>*</a:t>
            </a:r>
            <a:r>
              <a:rPr lang="en-US" dirty="0" smtClean="0"/>
              <a:t>, </a:t>
            </a:r>
          </a:p>
          <a:p>
            <a:pPr>
              <a:defRPr/>
            </a:pPr>
            <a:r>
              <a:rPr lang="en-US" dirty="0" smtClean="0"/>
              <a:t>Washington </a:t>
            </a:r>
            <a:r>
              <a:rPr lang="en-US" dirty="0"/>
              <a:t>State, 1980-2009</a:t>
            </a:r>
          </a:p>
        </c:rich>
      </c:tx>
      <c:layout>
        <c:manualLayout>
          <c:xMode val="edge"/>
          <c:yMode val="edge"/>
          <c:x val="7.1241442757799534E-2"/>
          <c:y val="1.5625E-2"/>
        </c:manualLayout>
      </c:layout>
      <c:overlay val="0"/>
    </c:title>
    <c:autoTitleDeleted val="0"/>
    <c:plotArea>
      <c:layout/>
      <c:pieChart>
        <c:varyColors val="1"/>
        <c:ser>
          <c:idx val="0"/>
          <c:order val="0"/>
          <c:tx>
            <c:strRef>
              <c:f>Sheet1!$B$1</c:f>
              <c:strCache>
                <c:ptCount val="1"/>
                <c:pt idx="0">
                  <c:v>Column1</c:v>
                </c:pt>
              </c:strCache>
            </c:strRef>
          </c:tx>
          <c:dLbls>
            <c:showLegendKey val="0"/>
            <c:showVal val="1"/>
            <c:showCatName val="0"/>
            <c:showSerName val="0"/>
            <c:showPercent val="0"/>
            <c:showBubbleSize val="0"/>
            <c:showLeaderLines val="1"/>
          </c:dLbls>
          <c:cat>
            <c:strRef>
              <c:f>Sheet1!$A$2:$A$4</c:f>
              <c:strCache>
                <c:ptCount val="3"/>
                <c:pt idx="0">
                  <c:v>Matched, coded correctly as AI/AN</c:v>
                </c:pt>
                <c:pt idx="1">
                  <c:v>Matched, coded incorrectly as non-AI/AN</c:v>
                </c:pt>
                <c:pt idx="2">
                  <c:v>Not matched, coded as AI/AN</c:v>
                </c:pt>
              </c:strCache>
            </c:strRef>
          </c:cat>
          <c:val>
            <c:numRef>
              <c:f>Sheet1!$B$2:$B$4</c:f>
              <c:numCache>
                <c:formatCode>0%</c:formatCode>
                <c:ptCount val="3"/>
                <c:pt idx="0">
                  <c:v>0.47000000000000008</c:v>
                </c:pt>
                <c:pt idx="1">
                  <c:v>9.0000000000000024E-2</c:v>
                </c:pt>
                <c:pt idx="2">
                  <c:v>0.44</c:v>
                </c:pt>
              </c:numCache>
            </c:numRef>
          </c:val>
        </c:ser>
        <c:dLbls>
          <c:showLegendKey val="0"/>
          <c:showVal val="0"/>
          <c:showCatName val="0"/>
          <c:showSerName val="0"/>
          <c:showPercent val="0"/>
          <c:showBubbleSize val="0"/>
          <c:showLeaderLines val="1"/>
        </c:dLbls>
        <c:firstSliceAng val="0"/>
      </c:pieChart>
    </c:plotArea>
    <c:legend>
      <c:legendPos val="r"/>
      <c:layout/>
      <c:overlay val="0"/>
    </c:legend>
    <c:plotVisOnly val="1"/>
    <c:dispBlanksAs val="zero"/>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All</c:v>
                </c:pt>
              </c:strCache>
            </c:strRef>
          </c:tx>
          <c:spPr>
            <a:solidFill>
              <a:schemeClr val="accent2"/>
            </a:solidFill>
          </c:spPr>
          <c:invertIfNegative val="0"/>
          <c:dLbls>
            <c:dLbl>
              <c:idx val="1"/>
              <c:layout>
                <c:manualLayout>
                  <c:x val="-6.2500000000000047E-3"/>
                  <c:y val="9.3750000000000153E-3"/>
                </c:manualLayout>
              </c:layout>
              <c:showLegendKey val="0"/>
              <c:showVal val="1"/>
              <c:showCatName val="0"/>
              <c:showSerName val="0"/>
              <c:showPercent val="0"/>
              <c:showBubbleSize val="0"/>
            </c:dLbl>
            <c:numFmt formatCode="#,##0.0" sourceLinked="0"/>
            <c:showLegendKey val="0"/>
            <c:showVal val="1"/>
            <c:showCatName val="0"/>
            <c:showSerName val="0"/>
            <c:showPercent val="0"/>
            <c:showBubbleSize val="0"/>
            <c:showLeaderLines val="0"/>
          </c:dLbls>
          <c:cat>
            <c:strRef>
              <c:f>Sheet1!$A$2:$A$3</c:f>
              <c:strCache>
                <c:ptCount val="2"/>
                <c:pt idx="0">
                  <c:v>AI/AN</c:v>
                </c:pt>
                <c:pt idx="1">
                  <c:v>White</c:v>
                </c:pt>
              </c:strCache>
            </c:strRef>
          </c:cat>
          <c:val>
            <c:numRef>
              <c:f>Sheet1!$B$2:$B$3</c:f>
              <c:numCache>
                <c:formatCode>General</c:formatCode>
                <c:ptCount val="2"/>
                <c:pt idx="0">
                  <c:v>80.414900000000074</c:v>
                </c:pt>
                <c:pt idx="1">
                  <c:v>34.726500000000037</c:v>
                </c:pt>
              </c:numCache>
            </c:numRef>
          </c:val>
        </c:ser>
        <c:ser>
          <c:idx val="1"/>
          <c:order val="1"/>
          <c:tx>
            <c:strRef>
              <c:f>Sheet1!$C$1</c:f>
              <c:strCache>
                <c:ptCount val="1"/>
                <c:pt idx="0">
                  <c:v>Male</c:v>
                </c:pt>
              </c:strCache>
            </c:strRef>
          </c:tx>
          <c:spPr>
            <a:solidFill>
              <a:schemeClr val="accent1"/>
            </a:solidFill>
          </c:spPr>
          <c:invertIfNegative val="0"/>
          <c:dLbls>
            <c:numFmt formatCode="#,##0.0" sourceLinked="0"/>
            <c:showLegendKey val="0"/>
            <c:showVal val="1"/>
            <c:showCatName val="0"/>
            <c:showSerName val="0"/>
            <c:showPercent val="0"/>
            <c:showBubbleSize val="0"/>
            <c:showLeaderLines val="0"/>
          </c:dLbls>
          <c:cat>
            <c:strRef>
              <c:f>Sheet1!$A$2:$A$3</c:f>
              <c:strCache>
                <c:ptCount val="2"/>
                <c:pt idx="0">
                  <c:v>AI/AN</c:v>
                </c:pt>
                <c:pt idx="1">
                  <c:v>White</c:v>
                </c:pt>
              </c:strCache>
            </c:strRef>
          </c:cat>
          <c:val>
            <c:numRef>
              <c:f>Sheet1!$C$2:$C$3</c:f>
              <c:numCache>
                <c:formatCode>General</c:formatCode>
                <c:ptCount val="2"/>
                <c:pt idx="0">
                  <c:v>104.983</c:v>
                </c:pt>
                <c:pt idx="1">
                  <c:v>48.133400000000002</c:v>
                </c:pt>
              </c:numCache>
            </c:numRef>
          </c:val>
        </c:ser>
        <c:ser>
          <c:idx val="2"/>
          <c:order val="2"/>
          <c:tx>
            <c:strRef>
              <c:f>Sheet1!$D$1</c:f>
              <c:strCache>
                <c:ptCount val="1"/>
                <c:pt idx="0">
                  <c:v>Female</c:v>
                </c:pt>
              </c:strCache>
            </c:strRef>
          </c:tx>
          <c:invertIfNegative val="0"/>
          <c:dLbls>
            <c:dLbl>
              <c:idx val="0"/>
              <c:layout>
                <c:manualLayout>
                  <c:x val="4.1666666666666683E-3"/>
                  <c:y val="1.2500000000000001E-2"/>
                </c:manualLayout>
              </c:layout>
              <c:showLegendKey val="0"/>
              <c:showVal val="1"/>
              <c:showCatName val="0"/>
              <c:showSerName val="0"/>
              <c:showPercent val="0"/>
              <c:showBubbleSize val="0"/>
            </c:dLbl>
            <c:dLbl>
              <c:idx val="1"/>
              <c:layout>
                <c:manualLayout>
                  <c:x val="4.1666666666667395E-3"/>
                  <c:y val="1.5625E-2"/>
                </c:manualLayout>
              </c:layout>
              <c:showLegendKey val="0"/>
              <c:showVal val="1"/>
              <c:showCatName val="0"/>
              <c:showSerName val="0"/>
              <c:showPercent val="0"/>
              <c:showBubbleSize val="0"/>
            </c:dLbl>
            <c:numFmt formatCode="#,##0.0" sourceLinked="0"/>
            <c:showLegendKey val="0"/>
            <c:showVal val="1"/>
            <c:showCatName val="0"/>
            <c:showSerName val="0"/>
            <c:showPercent val="0"/>
            <c:showBubbleSize val="0"/>
            <c:showLeaderLines val="0"/>
          </c:dLbls>
          <c:cat>
            <c:strRef>
              <c:f>Sheet1!$A$2:$A$3</c:f>
              <c:strCache>
                <c:ptCount val="2"/>
                <c:pt idx="0">
                  <c:v>AI/AN</c:v>
                </c:pt>
                <c:pt idx="1">
                  <c:v>White</c:v>
                </c:pt>
              </c:strCache>
            </c:strRef>
          </c:cat>
          <c:val>
            <c:numRef>
              <c:f>Sheet1!$D$2:$D$3</c:f>
              <c:numCache>
                <c:formatCode>General</c:formatCode>
                <c:ptCount val="2"/>
                <c:pt idx="0">
                  <c:v>57.525900000000036</c:v>
                </c:pt>
                <c:pt idx="1">
                  <c:v>22.488199999999964</c:v>
                </c:pt>
              </c:numCache>
            </c:numRef>
          </c:val>
        </c:ser>
        <c:dLbls>
          <c:showLegendKey val="0"/>
          <c:showVal val="0"/>
          <c:showCatName val="0"/>
          <c:showSerName val="0"/>
          <c:showPercent val="0"/>
          <c:showBubbleSize val="0"/>
        </c:dLbls>
        <c:gapWidth val="150"/>
        <c:axId val="44334592"/>
        <c:axId val="35674880"/>
      </c:barChart>
      <c:catAx>
        <c:axId val="44334592"/>
        <c:scaling>
          <c:orientation val="minMax"/>
        </c:scaling>
        <c:delete val="0"/>
        <c:axPos val="b"/>
        <c:majorTickMark val="out"/>
        <c:minorTickMark val="none"/>
        <c:tickLblPos val="nextTo"/>
        <c:crossAx val="35674880"/>
        <c:crosses val="autoZero"/>
        <c:auto val="1"/>
        <c:lblAlgn val="ctr"/>
        <c:lblOffset val="100"/>
        <c:noMultiLvlLbl val="0"/>
      </c:catAx>
      <c:valAx>
        <c:axId val="35674880"/>
        <c:scaling>
          <c:orientation val="minMax"/>
        </c:scaling>
        <c:delete val="0"/>
        <c:axPos val="l"/>
        <c:majorGridlines/>
        <c:title>
          <c:tx>
            <c:rich>
              <a:bodyPr rot="-5400000" vert="horz"/>
              <a:lstStyle/>
              <a:p>
                <a:pPr>
                  <a:defRPr/>
                </a:pPr>
                <a:r>
                  <a:rPr lang="en-US" dirty="0" smtClean="0"/>
                  <a:t>Age-Adjusted</a:t>
                </a:r>
                <a:r>
                  <a:rPr lang="en-US" baseline="0" dirty="0" smtClean="0"/>
                  <a:t> Rate per 100,000</a:t>
                </a:r>
                <a:endParaRPr lang="en-US" dirty="0"/>
              </a:p>
            </c:rich>
          </c:tx>
          <c:layout/>
          <c:overlay val="0"/>
        </c:title>
        <c:numFmt formatCode="General" sourceLinked="1"/>
        <c:majorTickMark val="out"/>
        <c:minorTickMark val="none"/>
        <c:tickLblPos val="nextTo"/>
        <c:crossAx val="44334592"/>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All</c:v>
                </c:pt>
              </c:strCache>
            </c:strRef>
          </c:tx>
          <c:spPr>
            <a:solidFill>
              <a:schemeClr val="accent2"/>
            </a:solidFill>
          </c:spPr>
          <c:invertIfNegative val="0"/>
          <c:dLbls>
            <c:dLbl>
              <c:idx val="1"/>
              <c:layout>
                <c:manualLayout>
                  <c:x val="-6.2500000000000047E-3"/>
                  <c:y val="9.3750000000000153E-3"/>
                </c:manualLayout>
              </c:layout>
              <c:showLegendKey val="0"/>
              <c:showVal val="1"/>
              <c:showCatName val="0"/>
              <c:showSerName val="0"/>
              <c:showPercent val="0"/>
              <c:showBubbleSize val="0"/>
            </c:dLbl>
            <c:numFmt formatCode="#,##0.0" sourceLinked="0"/>
            <c:showLegendKey val="0"/>
            <c:showVal val="1"/>
            <c:showCatName val="0"/>
            <c:showSerName val="0"/>
            <c:showPercent val="0"/>
            <c:showBubbleSize val="0"/>
            <c:showLeaderLines val="0"/>
          </c:dLbls>
          <c:cat>
            <c:strRef>
              <c:f>Sheet1!$A$2:$A$3</c:f>
              <c:strCache>
                <c:ptCount val="2"/>
                <c:pt idx="0">
                  <c:v>AI/AN</c:v>
                </c:pt>
                <c:pt idx="1">
                  <c:v>White</c:v>
                </c:pt>
              </c:strCache>
            </c:strRef>
          </c:cat>
          <c:val>
            <c:numRef>
              <c:f>Sheet1!$B$2:$B$3</c:f>
              <c:numCache>
                <c:formatCode>General</c:formatCode>
                <c:ptCount val="2"/>
                <c:pt idx="0">
                  <c:v>32.650300000000001</c:v>
                </c:pt>
                <c:pt idx="1">
                  <c:v>11.244099999999998</c:v>
                </c:pt>
              </c:numCache>
            </c:numRef>
          </c:val>
        </c:ser>
        <c:ser>
          <c:idx val="1"/>
          <c:order val="1"/>
          <c:tx>
            <c:strRef>
              <c:f>Sheet1!$C$1</c:f>
              <c:strCache>
                <c:ptCount val="1"/>
                <c:pt idx="0">
                  <c:v>Male</c:v>
                </c:pt>
              </c:strCache>
            </c:strRef>
          </c:tx>
          <c:spPr>
            <a:solidFill>
              <a:schemeClr val="accent1"/>
            </a:solidFill>
          </c:spPr>
          <c:invertIfNegative val="0"/>
          <c:dLbls>
            <c:numFmt formatCode="#,##0.0" sourceLinked="0"/>
            <c:showLegendKey val="0"/>
            <c:showVal val="1"/>
            <c:showCatName val="0"/>
            <c:showSerName val="0"/>
            <c:showPercent val="0"/>
            <c:showBubbleSize val="0"/>
            <c:showLeaderLines val="0"/>
          </c:dLbls>
          <c:cat>
            <c:strRef>
              <c:f>Sheet1!$A$2:$A$3</c:f>
              <c:strCache>
                <c:ptCount val="2"/>
                <c:pt idx="0">
                  <c:v>AI/AN</c:v>
                </c:pt>
                <c:pt idx="1">
                  <c:v>White</c:v>
                </c:pt>
              </c:strCache>
            </c:strRef>
          </c:cat>
          <c:val>
            <c:numRef>
              <c:f>Sheet1!$C$2:$C$3</c:f>
              <c:numCache>
                <c:formatCode>General</c:formatCode>
                <c:ptCount val="2"/>
                <c:pt idx="0">
                  <c:v>42.290700000000037</c:v>
                </c:pt>
                <c:pt idx="1">
                  <c:v>15.8398</c:v>
                </c:pt>
              </c:numCache>
            </c:numRef>
          </c:val>
        </c:ser>
        <c:ser>
          <c:idx val="2"/>
          <c:order val="2"/>
          <c:tx>
            <c:strRef>
              <c:f>Sheet1!$D$1</c:f>
              <c:strCache>
                <c:ptCount val="1"/>
                <c:pt idx="0">
                  <c:v>Female</c:v>
                </c:pt>
              </c:strCache>
            </c:strRef>
          </c:tx>
          <c:invertIfNegative val="0"/>
          <c:dLbls>
            <c:dLbl>
              <c:idx val="0"/>
              <c:layout>
                <c:manualLayout>
                  <c:x val="4.1666666666666683E-3"/>
                  <c:y val="1.2500000000000001E-2"/>
                </c:manualLayout>
              </c:layout>
              <c:showLegendKey val="0"/>
              <c:showVal val="1"/>
              <c:showCatName val="0"/>
              <c:showSerName val="0"/>
              <c:showPercent val="0"/>
              <c:showBubbleSize val="0"/>
            </c:dLbl>
            <c:dLbl>
              <c:idx val="1"/>
              <c:layout>
                <c:manualLayout>
                  <c:x val="4.1666666666667395E-3"/>
                  <c:y val="1.5625E-2"/>
                </c:manualLayout>
              </c:layout>
              <c:showLegendKey val="0"/>
              <c:showVal val="1"/>
              <c:showCatName val="0"/>
              <c:showSerName val="0"/>
              <c:showPercent val="0"/>
              <c:showBubbleSize val="0"/>
            </c:dLbl>
            <c:numFmt formatCode="#,##0.0" sourceLinked="0"/>
            <c:showLegendKey val="0"/>
            <c:showVal val="1"/>
            <c:showCatName val="0"/>
            <c:showSerName val="0"/>
            <c:showPercent val="0"/>
            <c:showBubbleSize val="0"/>
            <c:showLeaderLines val="0"/>
          </c:dLbls>
          <c:cat>
            <c:strRef>
              <c:f>Sheet1!$A$2:$A$3</c:f>
              <c:strCache>
                <c:ptCount val="2"/>
                <c:pt idx="0">
                  <c:v>AI/AN</c:v>
                </c:pt>
                <c:pt idx="1">
                  <c:v>White</c:v>
                </c:pt>
              </c:strCache>
            </c:strRef>
          </c:cat>
          <c:val>
            <c:numRef>
              <c:f>Sheet1!$D$2:$D$3</c:f>
              <c:numCache>
                <c:formatCode>General</c:formatCode>
                <c:ptCount val="2"/>
                <c:pt idx="0">
                  <c:v>23.8947</c:v>
                </c:pt>
                <c:pt idx="1">
                  <c:v>6.8642799999999955</c:v>
                </c:pt>
              </c:numCache>
            </c:numRef>
          </c:val>
        </c:ser>
        <c:dLbls>
          <c:showLegendKey val="0"/>
          <c:showVal val="0"/>
          <c:showCatName val="0"/>
          <c:showSerName val="0"/>
          <c:showPercent val="0"/>
          <c:showBubbleSize val="0"/>
        </c:dLbls>
        <c:gapWidth val="150"/>
        <c:axId val="44379648"/>
        <c:axId val="79742080"/>
      </c:barChart>
      <c:catAx>
        <c:axId val="44379648"/>
        <c:scaling>
          <c:orientation val="minMax"/>
        </c:scaling>
        <c:delete val="0"/>
        <c:axPos val="b"/>
        <c:majorTickMark val="out"/>
        <c:minorTickMark val="none"/>
        <c:tickLblPos val="nextTo"/>
        <c:crossAx val="79742080"/>
        <c:crosses val="autoZero"/>
        <c:auto val="1"/>
        <c:lblAlgn val="ctr"/>
        <c:lblOffset val="100"/>
        <c:noMultiLvlLbl val="0"/>
      </c:catAx>
      <c:valAx>
        <c:axId val="79742080"/>
        <c:scaling>
          <c:orientation val="minMax"/>
        </c:scaling>
        <c:delete val="0"/>
        <c:axPos val="l"/>
        <c:majorGridlines/>
        <c:title>
          <c:tx>
            <c:rich>
              <a:bodyPr rot="-5400000" vert="horz"/>
              <a:lstStyle/>
              <a:p>
                <a:pPr>
                  <a:defRPr/>
                </a:pPr>
                <a:r>
                  <a:rPr lang="en-US" dirty="0" smtClean="0"/>
                  <a:t>Age-Adjusted</a:t>
                </a:r>
                <a:r>
                  <a:rPr lang="en-US" baseline="0" dirty="0" smtClean="0"/>
                  <a:t> Rate per 100,000</a:t>
                </a:r>
                <a:endParaRPr lang="en-US" dirty="0"/>
              </a:p>
            </c:rich>
          </c:tx>
          <c:layout/>
          <c:overlay val="0"/>
        </c:title>
        <c:numFmt formatCode="General" sourceLinked="1"/>
        <c:majorTickMark val="out"/>
        <c:minorTickMark val="none"/>
        <c:tickLblPos val="nextTo"/>
        <c:crossAx val="44379648"/>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AI/AN </a:t>
            </a:r>
            <a:r>
              <a:rPr lang="en-US" sz="1400" dirty="0" smtClean="0"/>
              <a:t>Unintentional Injury Mortality Rates</a:t>
            </a:r>
            <a:r>
              <a:rPr lang="en-US" sz="1400" baseline="0" dirty="0" smtClean="0"/>
              <a:t> (3yr Rolling Averages)</a:t>
            </a:r>
            <a:r>
              <a:rPr lang="en-US" sz="1400" dirty="0" smtClean="0"/>
              <a:t>, </a:t>
            </a:r>
            <a:r>
              <a:rPr lang="en-US" sz="1400" dirty="0" smtClean="0"/>
              <a:t>1990-2009, Washington state</a:t>
            </a:r>
            <a:endParaRPr lang="en-US" sz="1400" dirty="0"/>
          </a:p>
        </c:rich>
      </c:tx>
      <c:layout>
        <c:manualLayout>
          <c:xMode val="edge"/>
          <c:yMode val="edge"/>
          <c:x val="0.11138909945558935"/>
          <c:y val="6.3861668274089599E-4"/>
        </c:manualLayout>
      </c:layout>
      <c:overlay val="0"/>
    </c:title>
    <c:autoTitleDeleted val="0"/>
    <c:plotArea>
      <c:layout>
        <c:manualLayout>
          <c:layoutTarget val="inner"/>
          <c:xMode val="edge"/>
          <c:yMode val="edge"/>
          <c:x val="0.10266365868608809"/>
          <c:y val="9.0913784337197545E-2"/>
          <c:w val="0.69713190019017568"/>
          <c:h val="0.72887437331092564"/>
        </c:manualLayout>
      </c:layout>
      <c:lineChart>
        <c:grouping val="standard"/>
        <c:varyColors val="0"/>
        <c:ser>
          <c:idx val="1"/>
          <c:order val="0"/>
          <c:tx>
            <c:strRef>
              <c:f>UI_1990_to_2009!$B$52</c:f>
              <c:strCache>
                <c:ptCount val="1"/>
                <c:pt idx="0">
                  <c:v>AI/AN</c:v>
                </c:pt>
              </c:strCache>
            </c:strRef>
          </c:tx>
          <c:spPr>
            <a:ln w="41275"/>
          </c:spPr>
          <c:trendline>
            <c:trendlineType val="linear"/>
            <c:dispRSqr val="0"/>
            <c:dispEq val="0"/>
          </c:trendline>
          <c:cat>
            <c:strRef>
              <c:f>UI_1990_to_2009!$A$53:$A$70</c:f>
              <c:strCache>
                <c:ptCount val="18"/>
                <c:pt idx="0">
                  <c:v>1990-1992</c:v>
                </c:pt>
                <c:pt idx="1">
                  <c:v>1991-1993</c:v>
                </c:pt>
                <c:pt idx="2">
                  <c:v>1992-1994</c:v>
                </c:pt>
                <c:pt idx="3">
                  <c:v>1993-1995</c:v>
                </c:pt>
                <c:pt idx="4">
                  <c:v>1994-1996</c:v>
                </c:pt>
                <c:pt idx="5">
                  <c:v>1995-1997</c:v>
                </c:pt>
                <c:pt idx="6">
                  <c:v>1996-1998</c:v>
                </c:pt>
                <c:pt idx="7">
                  <c:v>1997-1999</c:v>
                </c:pt>
                <c:pt idx="8">
                  <c:v>1998-2000</c:v>
                </c:pt>
                <c:pt idx="9">
                  <c:v>1999-2001</c:v>
                </c:pt>
                <c:pt idx="10">
                  <c:v>2000-2002</c:v>
                </c:pt>
                <c:pt idx="11">
                  <c:v>2001-2003</c:v>
                </c:pt>
                <c:pt idx="12">
                  <c:v>2002-2004</c:v>
                </c:pt>
                <c:pt idx="13">
                  <c:v>2003-2005</c:v>
                </c:pt>
                <c:pt idx="14">
                  <c:v>2004-2006</c:v>
                </c:pt>
                <c:pt idx="15">
                  <c:v>2005-2007</c:v>
                </c:pt>
                <c:pt idx="16">
                  <c:v>2006-2008</c:v>
                </c:pt>
                <c:pt idx="17">
                  <c:v>2007-2009</c:v>
                </c:pt>
              </c:strCache>
            </c:strRef>
          </c:cat>
          <c:val>
            <c:numRef>
              <c:f>UI_1990_to_2009!$B$53:$B$70</c:f>
              <c:numCache>
                <c:formatCode>General</c:formatCode>
                <c:ptCount val="18"/>
                <c:pt idx="0">
                  <c:v>71.938199999999995</c:v>
                </c:pt>
                <c:pt idx="1">
                  <c:v>77.451033333333342</c:v>
                </c:pt>
                <c:pt idx="2">
                  <c:v>74.539866666666668</c:v>
                </c:pt>
                <c:pt idx="3">
                  <c:v>74.671299999999988</c:v>
                </c:pt>
                <c:pt idx="4">
                  <c:v>68.462833333333279</c:v>
                </c:pt>
                <c:pt idx="5">
                  <c:v>75.74243333333331</c:v>
                </c:pt>
                <c:pt idx="6">
                  <c:v>75.792366666666652</c:v>
                </c:pt>
                <c:pt idx="7">
                  <c:v>81.851100000000002</c:v>
                </c:pt>
                <c:pt idx="8">
                  <c:v>77.585766666666601</c:v>
                </c:pt>
                <c:pt idx="9">
                  <c:v>67.410266666666743</c:v>
                </c:pt>
                <c:pt idx="10">
                  <c:v>67.965566666666675</c:v>
                </c:pt>
                <c:pt idx="11">
                  <c:v>81.977133333333313</c:v>
                </c:pt>
                <c:pt idx="12">
                  <c:v>85.337833333333279</c:v>
                </c:pt>
                <c:pt idx="13">
                  <c:v>92.024466666666669</c:v>
                </c:pt>
                <c:pt idx="14">
                  <c:v>80.791166666666697</c:v>
                </c:pt>
                <c:pt idx="15">
                  <c:v>86.549500000000023</c:v>
                </c:pt>
                <c:pt idx="16">
                  <c:v>85.991800000000026</c:v>
                </c:pt>
                <c:pt idx="17">
                  <c:v>93.175533333333235</c:v>
                </c:pt>
              </c:numCache>
            </c:numRef>
          </c:val>
          <c:smooth val="0"/>
        </c:ser>
        <c:ser>
          <c:idx val="0"/>
          <c:order val="1"/>
          <c:tx>
            <c:strRef>
              <c:f>UI_1990_to_2009!$C$52</c:f>
              <c:strCache>
                <c:ptCount val="1"/>
                <c:pt idx="0">
                  <c:v>AI/AN MALE</c:v>
                </c:pt>
              </c:strCache>
            </c:strRef>
          </c:tx>
          <c:spPr>
            <a:ln w="41275"/>
          </c:spPr>
          <c:cat>
            <c:strRef>
              <c:f>UI_1990_to_2009!$A$53:$A$70</c:f>
              <c:strCache>
                <c:ptCount val="18"/>
                <c:pt idx="0">
                  <c:v>1990-1992</c:v>
                </c:pt>
                <c:pt idx="1">
                  <c:v>1991-1993</c:v>
                </c:pt>
                <c:pt idx="2">
                  <c:v>1992-1994</c:v>
                </c:pt>
                <c:pt idx="3">
                  <c:v>1993-1995</c:v>
                </c:pt>
                <c:pt idx="4">
                  <c:v>1994-1996</c:v>
                </c:pt>
                <c:pt idx="5">
                  <c:v>1995-1997</c:v>
                </c:pt>
                <c:pt idx="6">
                  <c:v>1996-1998</c:v>
                </c:pt>
                <c:pt idx="7">
                  <c:v>1997-1999</c:v>
                </c:pt>
                <c:pt idx="8">
                  <c:v>1998-2000</c:v>
                </c:pt>
                <c:pt idx="9">
                  <c:v>1999-2001</c:v>
                </c:pt>
                <c:pt idx="10">
                  <c:v>2000-2002</c:v>
                </c:pt>
                <c:pt idx="11">
                  <c:v>2001-2003</c:v>
                </c:pt>
                <c:pt idx="12">
                  <c:v>2002-2004</c:v>
                </c:pt>
                <c:pt idx="13">
                  <c:v>2003-2005</c:v>
                </c:pt>
                <c:pt idx="14">
                  <c:v>2004-2006</c:v>
                </c:pt>
                <c:pt idx="15">
                  <c:v>2005-2007</c:v>
                </c:pt>
                <c:pt idx="16">
                  <c:v>2006-2008</c:v>
                </c:pt>
                <c:pt idx="17">
                  <c:v>2007-2009</c:v>
                </c:pt>
              </c:strCache>
            </c:strRef>
          </c:cat>
          <c:val>
            <c:numRef>
              <c:f>UI_1990_to_2009!$C$53:$C$70</c:f>
              <c:numCache>
                <c:formatCode>General</c:formatCode>
                <c:ptCount val="18"/>
                <c:pt idx="0">
                  <c:v>109.20216666666666</c:v>
                </c:pt>
                <c:pt idx="1">
                  <c:v>107.24680000000002</c:v>
                </c:pt>
                <c:pt idx="2">
                  <c:v>110.19969999999999</c:v>
                </c:pt>
                <c:pt idx="3">
                  <c:v>94.872199999999978</c:v>
                </c:pt>
                <c:pt idx="4">
                  <c:v>93.991300000000024</c:v>
                </c:pt>
                <c:pt idx="5">
                  <c:v>94.278299999999987</c:v>
                </c:pt>
                <c:pt idx="6">
                  <c:v>98.437133333333335</c:v>
                </c:pt>
                <c:pt idx="7">
                  <c:v>113.94200000000002</c:v>
                </c:pt>
                <c:pt idx="8">
                  <c:v>106.2762</c:v>
                </c:pt>
                <c:pt idx="9">
                  <c:v>91.098700000000008</c:v>
                </c:pt>
                <c:pt idx="10">
                  <c:v>79.25533333333324</c:v>
                </c:pt>
                <c:pt idx="11">
                  <c:v>100.6264666666666</c:v>
                </c:pt>
                <c:pt idx="12">
                  <c:v>108.03400000000002</c:v>
                </c:pt>
                <c:pt idx="13">
                  <c:v>122.32369999999999</c:v>
                </c:pt>
                <c:pt idx="14">
                  <c:v>106.09566666666667</c:v>
                </c:pt>
                <c:pt idx="15">
                  <c:v>112.11930000000001</c:v>
                </c:pt>
                <c:pt idx="16">
                  <c:v>106.21796666666674</c:v>
                </c:pt>
                <c:pt idx="17">
                  <c:v>112.88166666666666</c:v>
                </c:pt>
              </c:numCache>
            </c:numRef>
          </c:val>
          <c:smooth val="0"/>
        </c:ser>
        <c:ser>
          <c:idx val="2"/>
          <c:order val="2"/>
          <c:tx>
            <c:strRef>
              <c:f>UI_1990_to_2009!$D$52</c:f>
              <c:strCache>
                <c:ptCount val="1"/>
                <c:pt idx="0">
                  <c:v>AI/AN FEMALE</c:v>
                </c:pt>
              </c:strCache>
            </c:strRef>
          </c:tx>
          <c:spPr>
            <a:ln w="41275"/>
          </c:spPr>
          <c:cat>
            <c:strRef>
              <c:f>UI_1990_to_2009!$A$53:$A$70</c:f>
              <c:strCache>
                <c:ptCount val="18"/>
                <c:pt idx="0">
                  <c:v>1990-1992</c:v>
                </c:pt>
                <c:pt idx="1">
                  <c:v>1991-1993</c:v>
                </c:pt>
                <c:pt idx="2">
                  <c:v>1992-1994</c:v>
                </c:pt>
                <c:pt idx="3">
                  <c:v>1993-1995</c:v>
                </c:pt>
                <c:pt idx="4">
                  <c:v>1994-1996</c:v>
                </c:pt>
                <c:pt idx="5">
                  <c:v>1995-1997</c:v>
                </c:pt>
                <c:pt idx="6">
                  <c:v>1996-1998</c:v>
                </c:pt>
                <c:pt idx="7">
                  <c:v>1997-1999</c:v>
                </c:pt>
                <c:pt idx="8">
                  <c:v>1998-2000</c:v>
                </c:pt>
                <c:pt idx="9">
                  <c:v>1999-2001</c:v>
                </c:pt>
                <c:pt idx="10">
                  <c:v>2000-2002</c:v>
                </c:pt>
                <c:pt idx="11">
                  <c:v>2001-2003</c:v>
                </c:pt>
                <c:pt idx="12">
                  <c:v>2002-2004</c:v>
                </c:pt>
                <c:pt idx="13">
                  <c:v>2003-2005</c:v>
                </c:pt>
                <c:pt idx="14">
                  <c:v>2004-2006</c:v>
                </c:pt>
                <c:pt idx="15">
                  <c:v>2005-2007</c:v>
                </c:pt>
                <c:pt idx="16">
                  <c:v>2006-2008</c:v>
                </c:pt>
                <c:pt idx="17">
                  <c:v>2007-2009</c:v>
                </c:pt>
              </c:strCache>
            </c:strRef>
          </c:cat>
          <c:val>
            <c:numRef>
              <c:f>UI_1990_to_2009!$D$53:$D$70</c:f>
              <c:numCache>
                <c:formatCode>General</c:formatCode>
                <c:ptCount val="18"/>
                <c:pt idx="0">
                  <c:v>40.404666666666557</c:v>
                </c:pt>
                <c:pt idx="1">
                  <c:v>52.613100000000003</c:v>
                </c:pt>
                <c:pt idx="2">
                  <c:v>45.830333333333328</c:v>
                </c:pt>
                <c:pt idx="3">
                  <c:v>55.065900000000013</c:v>
                </c:pt>
                <c:pt idx="4">
                  <c:v>44.601633333333325</c:v>
                </c:pt>
                <c:pt idx="5">
                  <c:v>56.529066666666594</c:v>
                </c:pt>
                <c:pt idx="6">
                  <c:v>54.236233333333338</c:v>
                </c:pt>
                <c:pt idx="7">
                  <c:v>53.962433333333337</c:v>
                </c:pt>
                <c:pt idx="8">
                  <c:v>52.914699999999996</c:v>
                </c:pt>
                <c:pt idx="9">
                  <c:v>46.739733333333362</c:v>
                </c:pt>
                <c:pt idx="10">
                  <c:v>56.459633333333294</c:v>
                </c:pt>
                <c:pt idx="11">
                  <c:v>63.466666666666576</c:v>
                </c:pt>
                <c:pt idx="12">
                  <c:v>63.406533333333336</c:v>
                </c:pt>
                <c:pt idx="13">
                  <c:v>62.675566666666619</c:v>
                </c:pt>
                <c:pt idx="14">
                  <c:v>55.163100000000043</c:v>
                </c:pt>
                <c:pt idx="15">
                  <c:v>62.346266666666565</c:v>
                </c:pt>
                <c:pt idx="16">
                  <c:v>66.648399999999981</c:v>
                </c:pt>
                <c:pt idx="17">
                  <c:v>75.839333333333272</c:v>
                </c:pt>
              </c:numCache>
            </c:numRef>
          </c:val>
          <c:smooth val="0"/>
        </c:ser>
        <c:dLbls>
          <c:showLegendKey val="0"/>
          <c:showVal val="0"/>
          <c:showCatName val="0"/>
          <c:showSerName val="0"/>
          <c:showPercent val="0"/>
          <c:showBubbleSize val="0"/>
        </c:dLbls>
        <c:marker val="1"/>
        <c:smooth val="0"/>
        <c:axId val="80498688"/>
        <c:axId val="79744384"/>
      </c:lineChart>
      <c:catAx>
        <c:axId val="80498688"/>
        <c:scaling>
          <c:orientation val="minMax"/>
        </c:scaling>
        <c:delete val="0"/>
        <c:axPos val="b"/>
        <c:numFmt formatCode="General" sourceLinked="1"/>
        <c:majorTickMark val="out"/>
        <c:minorTickMark val="none"/>
        <c:tickLblPos val="nextTo"/>
        <c:crossAx val="79744384"/>
        <c:crosses val="autoZero"/>
        <c:auto val="1"/>
        <c:lblAlgn val="ctr"/>
        <c:lblOffset val="100"/>
        <c:noMultiLvlLbl val="0"/>
      </c:catAx>
      <c:valAx>
        <c:axId val="79744384"/>
        <c:scaling>
          <c:orientation val="minMax"/>
          <c:min val="20"/>
        </c:scaling>
        <c:delete val="0"/>
        <c:axPos val="l"/>
        <c:majorGridlines/>
        <c:title>
          <c:tx>
            <c:rich>
              <a:bodyPr rot="-5400000" vert="horz"/>
              <a:lstStyle/>
              <a:p>
                <a:pPr>
                  <a:defRPr/>
                </a:pPr>
                <a:r>
                  <a:rPr lang="en-US" b="0" dirty="0"/>
                  <a:t>Age-Adjusted Rate per 100,000</a:t>
                </a:r>
              </a:p>
            </c:rich>
          </c:tx>
          <c:layout/>
          <c:overlay val="0"/>
        </c:title>
        <c:numFmt formatCode="General" sourceLinked="1"/>
        <c:majorTickMark val="out"/>
        <c:minorTickMark val="none"/>
        <c:tickLblPos val="nextTo"/>
        <c:crossAx val="80498688"/>
        <c:crosses val="autoZero"/>
        <c:crossBetween val="between"/>
      </c:valAx>
    </c:plotArea>
    <c:legend>
      <c:legendPos val="r"/>
      <c:layout/>
      <c:overlay val="0"/>
    </c:legend>
    <c:plotVisOnly val="1"/>
    <c:dispBlanksAs val="gap"/>
    <c:showDLblsOverMax val="0"/>
  </c:chart>
  <c:txPr>
    <a:bodyPr/>
    <a:lstStyle/>
    <a:p>
      <a:pPr>
        <a:defRPr sz="1400"/>
      </a:pPr>
      <a:endParaRPr lang="en-US"/>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White </a:t>
            </a:r>
            <a:r>
              <a:rPr lang="en-US" baseline="0" dirty="0" smtClean="0"/>
              <a:t>Unintentional Injury Mortality Rates, </a:t>
            </a:r>
            <a:r>
              <a:rPr lang="en-US" baseline="0" dirty="0" smtClean="0"/>
              <a:t>1990-2009, Washington State</a:t>
            </a:r>
            <a:endParaRPr lang="en-US" dirty="0"/>
          </a:p>
        </c:rich>
      </c:tx>
      <c:layout/>
      <c:overlay val="0"/>
    </c:title>
    <c:autoTitleDeleted val="0"/>
    <c:plotArea>
      <c:layout/>
      <c:lineChart>
        <c:grouping val="standard"/>
        <c:varyColors val="0"/>
        <c:ser>
          <c:idx val="1"/>
          <c:order val="0"/>
          <c:tx>
            <c:strRef>
              <c:f>UI_1990_to_2009!$D$104</c:f>
              <c:strCache>
                <c:ptCount val="1"/>
                <c:pt idx="0">
                  <c:v>WHITE RATE</c:v>
                </c:pt>
              </c:strCache>
            </c:strRef>
          </c:tx>
          <c:spPr>
            <a:ln w="41275"/>
          </c:spPr>
          <c:trendline>
            <c:trendlineType val="linear"/>
            <c:dispRSqr val="0"/>
            <c:dispEq val="0"/>
          </c:trendline>
          <c:cat>
            <c:numRef>
              <c:f>UI_1990_to_2009!$A$105:$A$124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UI_1990_to_2009!$D$105:$D$124</c:f>
              <c:numCache>
                <c:formatCode>General</c:formatCode>
                <c:ptCount val="20"/>
                <c:pt idx="0">
                  <c:v>34.895300000000013</c:v>
                </c:pt>
                <c:pt idx="1">
                  <c:v>30.85</c:v>
                </c:pt>
                <c:pt idx="2">
                  <c:v>31.673400000000001</c:v>
                </c:pt>
                <c:pt idx="3">
                  <c:v>29.648099999999989</c:v>
                </c:pt>
                <c:pt idx="4">
                  <c:v>31.0961</c:v>
                </c:pt>
                <c:pt idx="5">
                  <c:v>31.789099999999976</c:v>
                </c:pt>
                <c:pt idx="6">
                  <c:v>32.465400000000002</c:v>
                </c:pt>
                <c:pt idx="7">
                  <c:v>31.353800000000017</c:v>
                </c:pt>
                <c:pt idx="8">
                  <c:v>31.188199999999973</c:v>
                </c:pt>
                <c:pt idx="9">
                  <c:v>31.5471</c:v>
                </c:pt>
                <c:pt idx="10">
                  <c:v>33.847699999999996</c:v>
                </c:pt>
                <c:pt idx="11">
                  <c:v>33.541699999999999</c:v>
                </c:pt>
                <c:pt idx="12">
                  <c:v>34.683200000000006</c:v>
                </c:pt>
                <c:pt idx="13">
                  <c:v>34.491100000000003</c:v>
                </c:pt>
                <c:pt idx="14">
                  <c:v>36.271100000000011</c:v>
                </c:pt>
                <c:pt idx="15">
                  <c:v>38.321799999999996</c:v>
                </c:pt>
                <c:pt idx="16">
                  <c:v>39.452600000000004</c:v>
                </c:pt>
                <c:pt idx="17">
                  <c:v>38.689300000000003</c:v>
                </c:pt>
                <c:pt idx="18">
                  <c:v>39.8292</c:v>
                </c:pt>
                <c:pt idx="19">
                  <c:v>38.776600000000002</c:v>
                </c:pt>
              </c:numCache>
            </c:numRef>
          </c:val>
          <c:smooth val="0"/>
        </c:ser>
        <c:ser>
          <c:idx val="0"/>
          <c:order val="1"/>
          <c:tx>
            <c:strRef>
              <c:f>UI_1990_to_2009!$I$104</c:f>
              <c:strCache>
                <c:ptCount val="1"/>
                <c:pt idx="0">
                  <c:v>WHITE MALE RATE</c:v>
                </c:pt>
              </c:strCache>
            </c:strRef>
          </c:tx>
          <c:spPr>
            <a:ln w="41275"/>
          </c:spPr>
          <c:cat>
            <c:numRef>
              <c:f>UI_1990_to_2009!$A$105:$A$124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UI_1990_to_2009!$I$105:$I$124</c:f>
              <c:numCache>
                <c:formatCode>General</c:formatCode>
                <c:ptCount val="20"/>
                <c:pt idx="0">
                  <c:v>50.907699999999998</c:v>
                </c:pt>
                <c:pt idx="1">
                  <c:v>44.984399999999994</c:v>
                </c:pt>
                <c:pt idx="2">
                  <c:v>45.524900000000002</c:v>
                </c:pt>
                <c:pt idx="3">
                  <c:v>43.452600000000004</c:v>
                </c:pt>
                <c:pt idx="4">
                  <c:v>44.253100000000003</c:v>
                </c:pt>
                <c:pt idx="5">
                  <c:v>45.5762</c:v>
                </c:pt>
                <c:pt idx="6">
                  <c:v>45.420700000000011</c:v>
                </c:pt>
                <c:pt idx="7">
                  <c:v>43.1113</c:v>
                </c:pt>
                <c:pt idx="8">
                  <c:v>43.823400000000007</c:v>
                </c:pt>
                <c:pt idx="9">
                  <c:v>44.302100000000003</c:v>
                </c:pt>
                <c:pt idx="10">
                  <c:v>46.438900000000011</c:v>
                </c:pt>
                <c:pt idx="11">
                  <c:v>45.437100000000001</c:v>
                </c:pt>
                <c:pt idx="12">
                  <c:v>48.215500000000013</c:v>
                </c:pt>
                <c:pt idx="13">
                  <c:v>47.283300000000011</c:v>
                </c:pt>
                <c:pt idx="14">
                  <c:v>50.761000000000003</c:v>
                </c:pt>
                <c:pt idx="15">
                  <c:v>51.839999999999996</c:v>
                </c:pt>
                <c:pt idx="16">
                  <c:v>52.14</c:v>
                </c:pt>
                <c:pt idx="17">
                  <c:v>52.694800000000001</c:v>
                </c:pt>
                <c:pt idx="18">
                  <c:v>53.385200000000005</c:v>
                </c:pt>
                <c:pt idx="19">
                  <c:v>50.241400000000006</c:v>
                </c:pt>
              </c:numCache>
            </c:numRef>
          </c:val>
          <c:smooth val="0"/>
        </c:ser>
        <c:ser>
          <c:idx val="2"/>
          <c:order val="2"/>
          <c:tx>
            <c:strRef>
              <c:f>UI_1990_to_2009!$N$104</c:f>
              <c:strCache>
                <c:ptCount val="1"/>
                <c:pt idx="0">
                  <c:v>WHITE FEMALE RATE</c:v>
                </c:pt>
              </c:strCache>
            </c:strRef>
          </c:tx>
          <c:spPr>
            <a:ln w="41275"/>
          </c:spPr>
          <c:cat>
            <c:numRef>
              <c:f>UI_1990_to_2009!$A$105:$A$124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UI_1990_to_2009!$N$105:$N$124</c:f>
              <c:numCache>
                <c:formatCode>General</c:formatCode>
                <c:ptCount val="20"/>
                <c:pt idx="0">
                  <c:v>20.397600000000001</c:v>
                </c:pt>
                <c:pt idx="1">
                  <c:v>18.41</c:v>
                </c:pt>
                <c:pt idx="2">
                  <c:v>19.048100000000002</c:v>
                </c:pt>
                <c:pt idx="3">
                  <c:v>17.186900000000001</c:v>
                </c:pt>
                <c:pt idx="4">
                  <c:v>18.645800000000001</c:v>
                </c:pt>
                <c:pt idx="5">
                  <c:v>19.395499999999974</c:v>
                </c:pt>
                <c:pt idx="6">
                  <c:v>20.797499999999989</c:v>
                </c:pt>
                <c:pt idx="7">
                  <c:v>20.7197</c:v>
                </c:pt>
                <c:pt idx="8">
                  <c:v>19.728399999999976</c:v>
                </c:pt>
                <c:pt idx="9">
                  <c:v>19.696100000000001</c:v>
                </c:pt>
                <c:pt idx="10">
                  <c:v>22.317200000000017</c:v>
                </c:pt>
                <c:pt idx="11">
                  <c:v>22.339700000000001</c:v>
                </c:pt>
                <c:pt idx="12">
                  <c:v>22.2788</c:v>
                </c:pt>
                <c:pt idx="13">
                  <c:v>22.7529</c:v>
                </c:pt>
                <c:pt idx="14">
                  <c:v>23.399000000000001</c:v>
                </c:pt>
                <c:pt idx="15">
                  <c:v>25.786699999999978</c:v>
                </c:pt>
                <c:pt idx="16">
                  <c:v>27.5564</c:v>
                </c:pt>
                <c:pt idx="17">
                  <c:v>26.0303</c:v>
                </c:pt>
                <c:pt idx="18">
                  <c:v>27.382199999999976</c:v>
                </c:pt>
                <c:pt idx="19">
                  <c:v>28.1524</c:v>
                </c:pt>
              </c:numCache>
            </c:numRef>
          </c:val>
          <c:smooth val="0"/>
        </c:ser>
        <c:dLbls>
          <c:showLegendKey val="0"/>
          <c:showVal val="0"/>
          <c:showCatName val="0"/>
          <c:showSerName val="0"/>
          <c:showPercent val="0"/>
          <c:showBubbleSize val="0"/>
        </c:dLbls>
        <c:marker val="1"/>
        <c:smooth val="0"/>
        <c:axId val="81622528"/>
        <c:axId val="79746688"/>
      </c:lineChart>
      <c:catAx>
        <c:axId val="81622528"/>
        <c:scaling>
          <c:orientation val="minMax"/>
        </c:scaling>
        <c:delete val="0"/>
        <c:axPos val="b"/>
        <c:numFmt formatCode="General" sourceLinked="1"/>
        <c:majorTickMark val="out"/>
        <c:minorTickMark val="none"/>
        <c:tickLblPos val="nextTo"/>
        <c:txPr>
          <a:bodyPr rot="-2700000" vert="horz" anchor="t" anchorCtr="0"/>
          <a:lstStyle/>
          <a:p>
            <a:pPr>
              <a:defRPr sz="1400"/>
            </a:pPr>
            <a:endParaRPr lang="en-US"/>
          </a:p>
        </c:txPr>
        <c:crossAx val="79746688"/>
        <c:crosses val="autoZero"/>
        <c:auto val="1"/>
        <c:lblAlgn val="ctr"/>
        <c:lblOffset val="100"/>
        <c:tickLblSkip val="1"/>
        <c:noMultiLvlLbl val="0"/>
      </c:catAx>
      <c:valAx>
        <c:axId val="79746688"/>
        <c:scaling>
          <c:orientation val="minMax"/>
          <c:max val="60"/>
          <c:min val="0"/>
        </c:scaling>
        <c:delete val="0"/>
        <c:axPos val="l"/>
        <c:majorGridlines/>
        <c:title>
          <c:tx>
            <c:rich>
              <a:bodyPr rot="-5400000" vert="horz"/>
              <a:lstStyle/>
              <a:p>
                <a:pPr>
                  <a:defRPr sz="1400"/>
                </a:pPr>
                <a:r>
                  <a:rPr lang="en-US" sz="1400" b="0" i="0" baseline="0" dirty="0">
                    <a:effectLst/>
                  </a:rPr>
                  <a:t>Age-Adjusted Rate per 100,000</a:t>
                </a:r>
                <a:endParaRPr lang="en-US" sz="1400" b="0" dirty="0">
                  <a:effectLst/>
                </a:endParaRPr>
              </a:p>
            </c:rich>
          </c:tx>
          <c:layout>
            <c:manualLayout>
              <c:xMode val="edge"/>
              <c:yMode val="edge"/>
              <c:x val="5.0062584800894226E-3"/>
              <c:y val="0.29618133185770873"/>
            </c:manualLayout>
          </c:layout>
          <c:overlay val="0"/>
        </c:title>
        <c:numFmt formatCode="General" sourceLinked="1"/>
        <c:majorTickMark val="out"/>
        <c:minorTickMark val="none"/>
        <c:tickLblPos val="nextTo"/>
        <c:txPr>
          <a:bodyPr/>
          <a:lstStyle/>
          <a:p>
            <a:pPr>
              <a:defRPr sz="1400"/>
            </a:pPr>
            <a:endParaRPr lang="en-US"/>
          </a:p>
        </c:txPr>
        <c:crossAx val="81622528"/>
        <c:crosses val="autoZero"/>
        <c:crossBetween val="between"/>
      </c:valAx>
    </c:plotArea>
    <c:legend>
      <c:legendPos val="r"/>
      <c:layout/>
      <c:overlay val="0"/>
      <c:txPr>
        <a:bodyPr/>
        <a:lstStyle/>
        <a:p>
          <a:pPr>
            <a:defRPr sz="1400"/>
          </a:pPr>
          <a:endParaRPr lang="en-US"/>
        </a:p>
      </c:txPr>
    </c:legend>
    <c:plotVisOnly val="1"/>
    <c:dispBlanksAs val="gap"/>
    <c:showDLblsOverMax val="0"/>
  </c:chart>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AI/AN </a:t>
            </a:r>
            <a:r>
              <a:rPr lang="en-US" dirty="0"/>
              <a:t>&amp; </a:t>
            </a:r>
            <a:r>
              <a:rPr lang="en-US" dirty="0" smtClean="0"/>
              <a:t>White Unintentional Injury Mortality Rate, </a:t>
            </a:r>
            <a:r>
              <a:rPr lang="en-US" dirty="0" smtClean="0"/>
              <a:t>1990-2009, Washington State</a:t>
            </a:r>
            <a:endParaRPr lang="en-US" dirty="0"/>
          </a:p>
        </c:rich>
      </c:tx>
      <c:layout>
        <c:manualLayout>
          <c:xMode val="edge"/>
          <c:yMode val="edge"/>
          <c:x val="0.11814192144900806"/>
          <c:y val="0"/>
        </c:manualLayout>
      </c:layout>
      <c:overlay val="0"/>
    </c:title>
    <c:autoTitleDeleted val="0"/>
    <c:plotArea>
      <c:layout>
        <c:manualLayout>
          <c:layoutTarget val="inner"/>
          <c:xMode val="edge"/>
          <c:yMode val="edge"/>
          <c:x val="0.1115784641009219"/>
          <c:y val="0.11618314663831025"/>
          <c:w val="0.73839159032670032"/>
          <c:h val="0.75551930244423771"/>
        </c:manualLayout>
      </c:layout>
      <c:lineChart>
        <c:grouping val="standard"/>
        <c:varyColors val="0"/>
        <c:ser>
          <c:idx val="1"/>
          <c:order val="0"/>
          <c:tx>
            <c:strRef>
              <c:f>UI_1990_to_2009!$D$104</c:f>
              <c:strCache>
                <c:ptCount val="1"/>
                <c:pt idx="0">
                  <c:v>WHITE RATE</c:v>
                </c:pt>
              </c:strCache>
            </c:strRef>
          </c:tx>
          <c:spPr>
            <a:ln w="41275">
              <a:solidFill>
                <a:schemeClr val="accent1"/>
              </a:solidFill>
            </a:ln>
          </c:spPr>
          <c:marker>
            <c:spPr>
              <a:solidFill>
                <a:schemeClr val="accent1"/>
              </a:solidFill>
              <a:ln>
                <a:solidFill>
                  <a:srgbClr val="3891A7"/>
                </a:solidFill>
              </a:ln>
            </c:spPr>
          </c:marker>
          <c:cat>
            <c:numRef>
              <c:f>UI_1990_to_2009!$A$105:$A$124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UI_1990_to_2009!$D$105:$D$124</c:f>
              <c:numCache>
                <c:formatCode>General</c:formatCode>
                <c:ptCount val="20"/>
                <c:pt idx="0">
                  <c:v>34.895300000000013</c:v>
                </c:pt>
                <c:pt idx="1">
                  <c:v>30.85</c:v>
                </c:pt>
                <c:pt idx="2">
                  <c:v>31.673400000000001</c:v>
                </c:pt>
                <c:pt idx="3">
                  <c:v>29.648099999999989</c:v>
                </c:pt>
                <c:pt idx="4">
                  <c:v>31.0961</c:v>
                </c:pt>
                <c:pt idx="5">
                  <c:v>31.789099999999976</c:v>
                </c:pt>
                <c:pt idx="6">
                  <c:v>32.465400000000002</c:v>
                </c:pt>
                <c:pt idx="7">
                  <c:v>31.353800000000017</c:v>
                </c:pt>
                <c:pt idx="8">
                  <c:v>31.188199999999973</c:v>
                </c:pt>
                <c:pt idx="9">
                  <c:v>31.5471</c:v>
                </c:pt>
                <c:pt idx="10">
                  <c:v>33.847699999999996</c:v>
                </c:pt>
                <c:pt idx="11">
                  <c:v>33.541699999999999</c:v>
                </c:pt>
                <c:pt idx="12">
                  <c:v>34.683200000000006</c:v>
                </c:pt>
                <c:pt idx="13">
                  <c:v>34.491100000000003</c:v>
                </c:pt>
                <c:pt idx="14">
                  <c:v>36.271100000000011</c:v>
                </c:pt>
                <c:pt idx="15">
                  <c:v>38.321799999999996</c:v>
                </c:pt>
                <c:pt idx="16">
                  <c:v>39.452600000000004</c:v>
                </c:pt>
                <c:pt idx="17">
                  <c:v>38.689300000000003</c:v>
                </c:pt>
                <c:pt idx="18">
                  <c:v>39.8292</c:v>
                </c:pt>
                <c:pt idx="19">
                  <c:v>38.776600000000002</c:v>
                </c:pt>
              </c:numCache>
            </c:numRef>
          </c:val>
          <c:smooth val="0"/>
        </c:ser>
        <c:ser>
          <c:idx val="0"/>
          <c:order val="1"/>
          <c:tx>
            <c:strRef>
              <c:f>UI_1990_to_2009!$D$4</c:f>
              <c:strCache>
                <c:ptCount val="1"/>
                <c:pt idx="0">
                  <c:v>AI/AN RATE</c:v>
                </c:pt>
              </c:strCache>
            </c:strRef>
          </c:tx>
          <c:spPr>
            <a:ln w="41275">
              <a:solidFill>
                <a:schemeClr val="accent3"/>
              </a:solidFill>
            </a:ln>
          </c:spPr>
          <c:marker>
            <c:symbol val="diamond"/>
            <c:size val="9"/>
            <c:spPr>
              <a:solidFill>
                <a:schemeClr val="accent3"/>
              </a:solidFill>
              <a:ln>
                <a:solidFill>
                  <a:srgbClr val="C32D2E"/>
                </a:solidFill>
              </a:ln>
            </c:spPr>
          </c:marker>
          <c:cat>
            <c:numRef>
              <c:f>UI_1990_to_2009!$A$105:$A$124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UI_1990_to_2009!$D$5:$D$24</c:f>
              <c:numCache>
                <c:formatCode>General</c:formatCode>
                <c:ptCount val="20"/>
                <c:pt idx="0">
                  <c:v>59.188500000000012</c:v>
                </c:pt>
                <c:pt idx="1">
                  <c:v>66.123999999999981</c:v>
                </c:pt>
                <c:pt idx="2">
                  <c:v>90.502099999999999</c:v>
                </c:pt>
                <c:pt idx="3">
                  <c:v>75.727000000000004</c:v>
                </c:pt>
                <c:pt idx="4">
                  <c:v>57.390500000000003</c:v>
                </c:pt>
                <c:pt idx="5">
                  <c:v>90.8964</c:v>
                </c:pt>
                <c:pt idx="6">
                  <c:v>57.101600000000005</c:v>
                </c:pt>
                <c:pt idx="7">
                  <c:v>79.229299999999995</c:v>
                </c:pt>
                <c:pt idx="8">
                  <c:v>91.046200000000027</c:v>
                </c:pt>
                <c:pt idx="9">
                  <c:v>75.277799999999999</c:v>
                </c:pt>
                <c:pt idx="10">
                  <c:v>66.433300000000003</c:v>
                </c:pt>
                <c:pt idx="11">
                  <c:v>60.5197</c:v>
                </c:pt>
                <c:pt idx="12">
                  <c:v>76.943700000000007</c:v>
                </c:pt>
                <c:pt idx="13">
                  <c:v>108.468</c:v>
                </c:pt>
                <c:pt idx="14">
                  <c:v>70.601799999999983</c:v>
                </c:pt>
                <c:pt idx="15">
                  <c:v>97.003600000000006</c:v>
                </c:pt>
                <c:pt idx="16">
                  <c:v>74.768100000000004</c:v>
                </c:pt>
                <c:pt idx="17">
                  <c:v>87.876799999999989</c:v>
                </c:pt>
                <c:pt idx="18">
                  <c:v>95.330500000000001</c:v>
                </c:pt>
                <c:pt idx="19">
                  <c:v>96.319300000000013</c:v>
                </c:pt>
              </c:numCache>
            </c:numRef>
          </c:val>
          <c:smooth val="0"/>
        </c:ser>
        <c:dLbls>
          <c:showLegendKey val="0"/>
          <c:showVal val="0"/>
          <c:showCatName val="0"/>
          <c:showSerName val="0"/>
          <c:showPercent val="0"/>
          <c:showBubbleSize val="0"/>
        </c:dLbls>
        <c:marker val="1"/>
        <c:smooth val="0"/>
        <c:axId val="83255808"/>
        <c:axId val="79747264"/>
      </c:lineChart>
      <c:catAx>
        <c:axId val="83255808"/>
        <c:scaling>
          <c:orientation val="minMax"/>
        </c:scaling>
        <c:delete val="0"/>
        <c:axPos val="b"/>
        <c:numFmt formatCode="General" sourceLinked="1"/>
        <c:majorTickMark val="out"/>
        <c:minorTickMark val="none"/>
        <c:tickLblPos val="nextTo"/>
        <c:txPr>
          <a:bodyPr rot="-2700000" vert="horz"/>
          <a:lstStyle/>
          <a:p>
            <a:pPr>
              <a:defRPr/>
            </a:pPr>
            <a:endParaRPr lang="en-US"/>
          </a:p>
        </c:txPr>
        <c:crossAx val="79747264"/>
        <c:crosses val="autoZero"/>
        <c:auto val="0"/>
        <c:lblAlgn val="ctr"/>
        <c:lblOffset val="100"/>
        <c:tickLblSkip val="1"/>
        <c:noMultiLvlLbl val="0"/>
      </c:catAx>
      <c:valAx>
        <c:axId val="79747264"/>
        <c:scaling>
          <c:orientation val="minMax"/>
          <c:max val="120"/>
          <c:min val="0"/>
        </c:scaling>
        <c:delete val="0"/>
        <c:axPos val="l"/>
        <c:majorGridlines/>
        <c:title>
          <c:tx>
            <c:rich>
              <a:bodyPr rot="-5400000" vert="horz"/>
              <a:lstStyle/>
              <a:p>
                <a:pPr>
                  <a:defRPr/>
                </a:pPr>
                <a:r>
                  <a:rPr lang="en-US"/>
                  <a:t>Age-Adjusted Rate per 100,000</a:t>
                </a:r>
              </a:p>
            </c:rich>
          </c:tx>
          <c:layout>
            <c:manualLayout>
              <c:xMode val="edge"/>
              <c:yMode val="edge"/>
              <c:x val="5.0062584800894226E-3"/>
              <c:y val="0.29618133185770873"/>
            </c:manualLayout>
          </c:layout>
          <c:overlay val="0"/>
        </c:title>
        <c:numFmt formatCode="General" sourceLinked="1"/>
        <c:majorTickMark val="out"/>
        <c:minorTickMark val="none"/>
        <c:tickLblPos val="nextTo"/>
        <c:crossAx val="83255808"/>
        <c:crosses val="autoZero"/>
        <c:crossBetween val="between"/>
      </c:valAx>
    </c:plotArea>
    <c:legend>
      <c:legendPos val="r"/>
      <c:layout>
        <c:manualLayout>
          <c:xMode val="edge"/>
          <c:yMode val="edge"/>
          <c:x val="0.83548757418836161"/>
          <c:y val="0.37000847676793952"/>
          <c:w val="0.16200740110188941"/>
          <c:h val="0.12370726101368897"/>
        </c:manualLayout>
      </c:layout>
      <c:overlay val="0"/>
    </c:legend>
    <c:plotVisOnly val="1"/>
    <c:dispBlanksAs val="gap"/>
    <c:showDLblsOverMax val="0"/>
  </c:chart>
  <c:txPr>
    <a:bodyPr anchor="b"/>
    <a:lstStyle/>
    <a:p>
      <a:pPr>
        <a:defRPr sz="1400"/>
      </a:pPr>
      <a:endParaRPr lang="en-US"/>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AI/AN</a:t>
            </a:r>
            <a:r>
              <a:rPr lang="en-US" sz="1400" baseline="0" dirty="0"/>
              <a:t> </a:t>
            </a:r>
            <a:r>
              <a:rPr lang="en-US" sz="1400" baseline="0" dirty="0" smtClean="0"/>
              <a:t>MVC Mortality Rates - </a:t>
            </a:r>
            <a:r>
              <a:rPr lang="en-US" sz="1400" baseline="0" dirty="0"/>
              <a:t>3 </a:t>
            </a:r>
            <a:r>
              <a:rPr lang="en-US" sz="1400" baseline="0" dirty="0" err="1" smtClean="0"/>
              <a:t>yr</a:t>
            </a:r>
            <a:r>
              <a:rPr lang="en-US" sz="1400" baseline="0" dirty="0" smtClean="0"/>
              <a:t> Rolling Averages, </a:t>
            </a:r>
            <a:r>
              <a:rPr lang="en-US" sz="1400" baseline="0" dirty="0" smtClean="0"/>
              <a:t>1990-2009, Washington State</a:t>
            </a:r>
            <a:endParaRPr lang="en-US" sz="1400" dirty="0"/>
          </a:p>
        </c:rich>
      </c:tx>
      <c:layout/>
      <c:overlay val="1"/>
    </c:title>
    <c:autoTitleDeleted val="0"/>
    <c:plotArea>
      <c:layout>
        <c:manualLayout>
          <c:layoutTarget val="inner"/>
          <c:xMode val="edge"/>
          <c:yMode val="edge"/>
          <c:x val="8.5874061000995552E-2"/>
          <c:y val="8.7120001543924672E-2"/>
          <c:w val="0.72678353244637606"/>
          <c:h val="0.73975104214914433"/>
        </c:manualLayout>
      </c:layout>
      <c:lineChart>
        <c:grouping val="standard"/>
        <c:varyColors val="0"/>
        <c:ser>
          <c:idx val="1"/>
          <c:order val="0"/>
          <c:tx>
            <c:strRef>
              <c:f>MVA_1990_TO_2009!$B$54</c:f>
              <c:strCache>
                <c:ptCount val="1"/>
                <c:pt idx="0">
                  <c:v>AI/AN</c:v>
                </c:pt>
              </c:strCache>
            </c:strRef>
          </c:tx>
          <c:spPr>
            <a:ln w="41275"/>
          </c:spPr>
          <c:trendline>
            <c:trendlineType val="linear"/>
            <c:dispRSqr val="0"/>
            <c:dispEq val="0"/>
          </c:trendline>
          <c:cat>
            <c:strRef>
              <c:f>MVA_1990_TO_2009!$A$55:$A$72</c:f>
              <c:strCache>
                <c:ptCount val="18"/>
                <c:pt idx="0">
                  <c:v>1990-1992</c:v>
                </c:pt>
                <c:pt idx="1">
                  <c:v>1991-1993</c:v>
                </c:pt>
                <c:pt idx="2">
                  <c:v>1992-1994</c:v>
                </c:pt>
                <c:pt idx="3">
                  <c:v>1993-1995</c:v>
                </c:pt>
                <c:pt idx="4">
                  <c:v>1994-1996</c:v>
                </c:pt>
                <c:pt idx="5">
                  <c:v>1995-1997</c:v>
                </c:pt>
                <c:pt idx="6">
                  <c:v>1996-1998</c:v>
                </c:pt>
                <c:pt idx="7">
                  <c:v>1997-1999</c:v>
                </c:pt>
                <c:pt idx="8">
                  <c:v>1998-2000</c:v>
                </c:pt>
                <c:pt idx="9">
                  <c:v>1999-2001</c:v>
                </c:pt>
                <c:pt idx="10">
                  <c:v>2000-2002</c:v>
                </c:pt>
                <c:pt idx="11">
                  <c:v>2001-2003</c:v>
                </c:pt>
                <c:pt idx="12">
                  <c:v>2002-2004</c:v>
                </c:pt>
                <c:pt idx="13">
                  <c:v>2003-2005</c:v>
                </c:pt>
                <c:pt idx="14">
                  <c:v>2004-2006</c:v>
                </c:pt>
                <c:pt idx="15">
                  <c:v>2005-2007</c:v>
                </c:pt>
                <c:pt idx="16">
                  <c:v>2006-2008</c:v>
                </c:pt>
                <c:pt idx="17">
                  <c:v>2007-2009</c:v>
                </c:pt>
              </c:strCache>
            </c:strRef>
          </c:cat>
          <c:val>
            <c:numRef>
              <c:f>MVA_1990_TO_2009!$B$55:$B$72</c:f>
              <c:numCache>
                <c:formatCode>General</c:formatCode>
                <c:ptCount val="18"/>
                <c:pt idx="0">
                  <c:v>33.484766666666566</c:v>
                </c:pt>
                <c:pt idx="1">
                  <c:v>35.498966666666618</c:v>
                </c:pt>
                <c:pt idx="2">
                  <c:v>33.906266666666568</c:v>
                </c:pt>
                <c:pt idx="3">
                  <c:v>38.097166666666602</c:v>
                </c:pt>
                <c:pt idx="4">
                  <c:v>34.268233333333363</c:v>
                </c:pt>
                <c:pt idx="5">
                  <c:v>33.425233333333331</c:v>
                </c:pt>
                <c:pt idx="6">
                  <c:v>33.288033333333338</c:v>
                </c:pt>
                <c:pt idx="7">
                  <c:v>34.757933333333334</c:v>
                </c:pt>
                <c:pt idx="8">
                  <c:v>32.433933333333329</c:v>
                </c:pt>
                <c:pt idx="9">
                  <c:v>28.42016666666667</c:v>
                </c:pt>
                <c:pt idx="10">
                  <c:v>26.717233333333315</c:v>
                </c:pt>
                <c:pt idx="11">
                  <c:v>32.293666666666603</c:v>
                </c:pt>
                <c:pt idx="12">
                  <c:v>32.049566666666593</c:v>
                </c:pt>
                <c:pt idx="13">
                  <c:v>35.420966666666594</c:v>
                </c:pt>
                <c:pt idx="14">
                  <c:v>31.816833333333314</c:v>
                </c:pt>
                <c:pt idx="15">
                  <c:v>34.612966666666594</c:v>
                </c:pt>
                <c:pt idx="16">
                  <c:v>29.798599999999972</c:v>
                </c:pt>
                <c:pt idx="17">
                  <c:v>30.666266666666665</c:v>
                </c:pt>
              </c:numCache>
            </c:numRef>
          </c:val>
          <c:smooth val="0"/>
        </c:ser>
        <c:ser>
          <c:idx val="0"/>
          <c:order val="1"/>
          <c:tx>
            <c:strRef>
              <c:f>MVA_1990_TO_2009!$C$54</c:f>
              <c:strCache>
                <c:ptCount val="1"/>
                <c:pt idx="0">
                  <c:v>AI/AN MALE</c:v>
                </c:pt>
              </c:strCache>
            </c:strRef>
          </c:tx>
          <c:spPr>
            <a:ln w="41275"/>
          </c:spPr>
          <c:cat>
            <c:strRef>
              <c:f>MVA_1990_TO_2009!$A$55:$A$72</c:f>
              <c:strCache>
                <c:ptCount val="18"/>
                <c:pt idx="0">
                  <c:v>1990-1992</c:v>
                </c:pt>
                <c:pt idx="1">
                  <c:v>1991-1993</c:v>
                </c:pt>
                <c:pt idx="2">
                  <c:v>1992-1994</c:v>
                </c:pt>
                <c:pt idx="3">
                  <c:v>1993-1995</c:v>
                </c:pt>
                <c:pt idx="4">
                  <c:v>1994-1996</c:v>
                </c:pt>
                <c:pt idx="5">
                  <c:v>1995-1997</c:v>
                </c:pt>
                <c:pt idx="6">
                  <c:v>1996-1998</c:v>
                </c:pt>
                <c:pt idx="7">
                  <c:v>1997-1999</c:v>
                </c:pt>
                <c:pt idx="8">
                  <c:v>1998-2000</c:v>
                </c:pt>
                <c:pt idx="9">
                  <c:v>1999-2001</c:v>
                </c:pt>
                <c:pt idx="10">
                  <c:v>2000-2002</c:v>
                </c:pt>
                <c:pt idx="11">
                  <c:v>2001-2003</c:v>
                </c:pt>
                <c:pt idx="12">
                  <c:v>2002-2004</c:v>
                </c:pt>
                <c:pt idx="13">
                  <c:v>2003-2005</c:v>
                </c:pt>
                <c:pt idx="14">
                  <c:v>2004-2006</c:v>
                </c:pt>
                <c:pt idx="15">
                  <c:v>2005-2007</c:v>
                </c:pt>
                <c:pt idx="16">
                  <c:v>2006-2008</c:v>
                </c:pt>
                <c:pt idx="17">
                  <c:v>2007-2009</c:v>
                </c:pt>
              </c:strCache>
            </c:strRef>
          </c:cat>
          <c:val>
            <c:numRef>
              <c:f>MVA_1990_TO_2009!$C$55:$C$72</c:f>
              <c:numCache>
                <c:formatCode>General</c:formatCode>
                <c:ptCount val="18"/>
                <c:pt idx="0">
                  <c:v>51.171300000000002</c:v>
                </c:pt>
                <c:pt idx="1">
                  <c:v>48.196366666666627</c:v>
                </c:pt>
                <c:pt idx="2">
                  <c:v>49.0934666666666</c:v>
                </c:pt>
                <c:pt idx="3">
                  <c:v>46.3517333333333</c:v>
                </c:pt>
                <c:pt idx="4">
                  <c:v>45.519066666666568</c:v>
                </c:pt>
                <c:pt idx="5">
                  <c:v>39.912533333333336</c:v>
                </c:pt>
                <c:pt idx="6">
                  <c:v>37.95803333333334</c:v>
                </c:pt>
                <c:pt idx="7">
                  <c:v>44.26233333333338</c:v>
                </c:pt>
                <c:pt idx="8">
                  <c:v>39.5914</c:v>
                </c:pt>
                <c:pt idx="9">
                  <c:v>37.231866666666576</c:v>
                </c:pt>
                <c:pt idx="10">
                  <c:v>31.577933333333313</c:v>
                </c:pt>
                <c:pt idx="11">
                  <c:v>40.103733333333331</c:v>
                </c:pt>
                <c:pt idx="12">
                  <c:v>42.901733333333326</c:v>
                </c:pt>
                <c:pt idx="13">
                  <c:v>50.566866666666591</c:v>
                </c:pt>
                <c:pt idx="14">
                  <c:v>47.353566666666566</c:v>
                </c:pt>
                <c:pt idx="15">
                  <c:v>49.468166666666605</c:v>
                </c:pt>
                <c:pt idx="16">
                  <c:v>38.565333333333363</c:v>
                </c:pt>
                <c:pt idx="17">
                  <c:v>35.725166666666645</c:v>
                </c:pt>
              </c:numCache>
            </c:numRef>
          </c:val>
          <c:smooth val="0"/>
        </c:ser>
        <c:ser>
          <c:idx val="2"/>
          <c:order val="2"/>
          <c:tx>
            <c:strRef>
              <c:f>MVA_1990_TO_2009!$D$54</c:f>
              <c:strCache>
                <c:ptCount val="1"/>
                <c:pt idx="0">
                  <c:v>AI/AN FEMALE</c:v>
                </c:pt>
              </c:strCache>
            </c:strRef>
          </c:tx>
          <c:spPr>
            <a:ln w="41275"/>
          </c:spPr>
          <c:cat>
            <c:strRef>
              <c:f>MVA_1990_TO_2009!$A$55:$A$72</c:f>
              <c:strCache>
                <c:ptCount val="18"/>
                <c:pt idx="0">
                  <c:v>1990-1992</c:v>
                </c:pt>
                <c:pt idx="1">
                  <c:v>1991-1993</c:v>
                </c:pt>
                <c:pt idx="2">
                  <c:v>1992-1994</c:v>
                </c:pt>
                <c:pt idx="3">
                  <c:v>1993-1995</c:v>
                </c:pt>
                <c:pt idx="4">
                  <c:v>1994-1996</c:v>
                </c:pt>
                <c:pt idx="5">
                  <c:v>1995-1997</c:v>
                </c:pt>
                <c:pt idx="6">
                  <c:v>1996-1998</c:v>
                </c:pt>
                <c:pt idx="7">
                  <c:v>1997-1999</c:v>
                </c:pt>
                <c:pt idx="8">
                  <c:v>1998-2000</c:v>
                </c:pt>
                <c:pt idx="9">
                  <c:v>1999-2001</c:v>
                </c:pt>
                <c:pt idx="10">
                  <c:v>2000-2002</c:v>
                </c:pt>
                <c:pt idx="11">
                  <c:v>2001-2003</c:v>
                </c:pt>
                <c:pt idx="12">
                  <c:v>2002-2004</c:v>
                </c:pt>
                <c:pt idx="13">
                  <c:v>2003-2005</c:v>
                </c:pt>
                <c:pt idx="14">
                  <c:v>2004-2006</c:v>
                </c:pt>
                <c:pt idx="15">
                  <c:v>2005-2007</c:v>
                </c:pt>
                <c:pt idx="16">
                  <c:v>2006-2008</c:v>
                </c:pt>
                <c:pt idx="17">
                  <c:v>2007-2009</c:v>
                </c:pt>
              </c:strCache>
            </c:strRef>
          </c:cat>
          <c:val>
            <c:numRef>
              <c:f>MVA_1990_TO_2009!$D$55:$D$72</c:f>
              <c:numCache>
                <c:formatCode>General</c:formatCode>
                <c:ptCount val="18"/>
                <c:pt idx="0">
                  <c:v>19.527166666666684</c:v>
                </c:pt>
                <c:pt idx="1">
                  <c:v>26.359166666666685</c:v>
                </c:pt>
                <c:pt idx="2">
                  <c:v>22.503</c:v>
                </c:pt>
                <c:pt idx="3">
                  <c:v>31.089966666666687</c:v>
                </c:pt>
                <c:pt idx="4">
                  <c:v>24.47669999999998</c:v>
                </c:pt>
                <c:pt idx="5">
                  <c:v>26.495933333333294</c:v>
                </c:pt>
                <c:pt idx="6">
                  <c:v>27.888199999999976</c:v>
                </c:pt>
                <c:pt idx="7">
                  <c:v>26.752066666666668</c:v>
                </c:pt>
                <c:pt idx="8">
                  <c:v>26.920633333333274</c:v>
                </c:pt>
                <c:pt idx="9">
                  <c:v>22.056133333333296</c:v>
                </c:pt>
                <c:pt idx="10">
                  <c:v>22.714399999999987</c:v>
                </c:pt>
                <c:pt idx="11">
                  <c:v>25.201933333333308</c:v>
                </c:pt>
                <c:pt idx="12">
                  <c:v>21.839866666666698</c:v>
                </c:pt>
                <c:pt idx="13">
                  <c:v>20.964833333333296</c:v>
                </c:pt>
                <c:pt idx="14">
                  <c:v>16.784433333333283</c:v>
                </c:pt>
                <c:pt idx="15">
                  <c:v>20.337966666666699</c:v>
                </c:pt>
                <c:pt idx="16">
                  <c:v>20.918033333333295</c:v>
                </c:pt>
                <c:pt idx="17">
                  <c:v>26.149933333333308</c:v>
                </c:pt>
              </c:numCache>
            </c:numRef>
          </c:val>
          <c:smooth val="0"/>
        </c:ser>
        <c:dLbls>
          <c:showLegendKey val="0"/>
          <c:showVal val="0"/>
          <c:showCatName val="0"/>
          <c:showSerName val="0"/>
          <c:showPercent val="0"/>
          <c:showBubbleSize val="0"/>
        </c:dLbls>
        <c:marker val="1"/>
        <c:smooth val="0"/>
        <c:axId val="83344896"/>
        <c:axId val="36055296"/>
      </c:lineChart>
      <c:catAx>
        <c:axId val="83344896"/>
        <c:scaling>
          <c:orientation val="minMax"/>
        </c:scaling>
        <c:delete val="0"/>
        <c:axPos val="b"/>
        <c:numFmt formatCode="General" sourceLinked="1"/>
        <c:majorTickMark val="out"/>
        <c:minorTickMark val="none"/>
        <c:tickLblPos val="nextTo"/>
        <c:txPr>
          <a:bodyPr/>
          <a:lstStyle/>
          <a:p>
            <a:pPr>
              <a:defRPr sz="1400"/>
            </a:pPr>
            <a:endParaRPr lang="en-US"/>
          </a:p>
        </c:txPr>
        <c:crossAx val="36055296"/>
        <c:crosses val="autoZero"/>
        <c:auto val="1"/>
        <c:lblAlgn val="ctr"/>
        <c:lblOffset val="100"/>
        <c:noMultiLvlLbl val="0"/>
      </c:catAx>
      <c:valAx>
        <c:axId val="36055296"/>
        <c:scaling>
          <c:orientation val="minMax"/>
          <c:min val="10"/>
        </c:scaling>
        <c:delete val="0"/>
        <c:axPos val="l"/>
        <c:majorGridlines/>
        <c:title>
          <c:tx>
            <c:rich>
              <a:bodyPr rot="-5400000" vert="horz"/>
              <a:lstStyle/>
              <a:p>
                <a:pPr>
                  <a:defRPr/>
                </a:pPr>
                <a:r>
                  <a:rPr lang="en-US" sz="1400" b="0" i="0" baseline="0" dirty="0" smtClean="0">
                    <a:effectLst/>
                  </a:rPr>
                  <a:t>Age-Adjusted Rate per 100,000</a:t>
                </a:r>
                <a:endParaRPr lang="en-US" sz="1400" dirty="0">
                  <a:effectLst/>
                </a:endParaRPr>
              </a:p>
            </c:rich>
          </c:tx>
          <c:layout/>
          <c:overlay val="0"/>
        </c:title>
        <c:numFmt formatCode="General" sourceLinked="1"/>
        <c:majorTickMark val="out"/>
        <c:minorTickMark val="none"/>
        <c:tickLblPos val="nextTo"/>
        <c:txPr>
          <a:bodyPr/>
          <a:lstStyle/>
          <a:p>
            <a:pPr>
              <a:defRPr sz="1400"/>
            </a:pPr>
            <a:endParaRPr lang="en-US"/>
          </a:p>
        </c:txPr>
        <c:crossAx val="83344896"/>
        <c:crosses val="autoZero"/>
        <c:crossBetween val="between"/>
      </c:valAx>
    </c:plotArea>
    <c:legend>
      <c:legendPos val="r"/>
      <c:layout/>
      <c:overlay val="0"/>
      <c:txPr>
        <a:bodyPr/>
        <a:lstStyle/>
        <a:p>
          <a:pPr>
            <a:defRPr sz="1400"/>
          </a:pPr>
          <a:endParaRPr lang="en-US"/>
        </a:p>
      </c:txPr>
    </c:legend>
    <c:plotVisOnly val="1"/>
    <c:dispBlanksAs val="gap"/>
    <c:showDLblsOverMax val="0"/>
  </c:chart>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0.40421</cdr:x>
      <cdr:y>0.09567</cdr:y>
    </cdr:from>
    <cdr:to>
      <cdr:x>0.55055</cdr:x>
      <cdr:y>0.83043</cdr:y>
    </cdr:to>
    <cdr:sp macro="" textlink="">
      <cdr:nvSpPr>
        <cdr:cNvPr id="3" name="Rectangle 2"/>
        <cdr:cNvSpPr/>
      </cdr:nvSpPr>
      <cdr:spPr>
        <a:xfrm xmlns:a="http://schemas.openxmlformats.org/drawingml/2006/main">
          <a:off x="3343331" y="476229"/>
          <a:ext cx="1210427" cy="3657621"/>
        </a:xfrm>
        <a:prstGeom xmlns:a="http://schemas.openxmlformats.org/drawingml/2006/main" prst="rect">
          <a:avLst/>
        </a:prstGeom>
        <a:solidFill xmlns:a="http://schemas.openxmlformats.org/drawingml/2006/main">
          <a:schemeClr val="accent1">
            <a:alpha val="26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a:endParaRPr lang="en-US" sz="1100"/>
        </a:p>
      </cdr:txBody>
    </cdr:sp>
  </cdr:relSizeAnchor>
</c:userShapes>
</file>

<file path=ppt/drawings/drawing2.xml><?xml version="1.0" encoding="utf-8"?>
<c:userShapes xmlns:c="http://schemas.openxmlformats.org/drawingml/2006/chart">
  <cdr:relSizeAnchor xmlns:cdr="http://schemas.openxmlformats.org/drawingml/2006/chartDrawing">
    <cdr:from>
      <cdr:x>0.37931</cdr:x>
      <cdr:y>0.10145</cdr:y>
    </cdr:from>
    <cdr:to>
      <cdr:x>0.37931</cdr:x>
      <cdr:y>0.88406</cdr:y>
    </cdr:to>
    <cdr:cxnSp macro="">
      <cdr:nvCxnSpPr>
        <cdr:cNvPr id="7" name="Straight Connector 6"/>
        <cdr:cNvCxnSpPr/>
      </cdr:nvCxnSpPr>
      <cdr:spPr>
        <a:xfrm xmlns:a="http://schemas.openxmlformats.org/drawingml/2006/main" flipV="1">
          <a:off x="3352800" y="533400"/>
          <a:ext cx="0" cy="4114800"/>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3.xml><?xml version="1.0" encoding="utf-8"?>
<c:userShapes xmlns:c="http://schemas.openxmlformats.org/drawingml/2006/chart">
  <cdr:relSizeAnchor xmlns:cdr="http://schemas.openxmlformats.org/drawingml/2006/chartDrawing">
    <cdr:from>
      <cdr:x>0.44144</cdr:x>
      <cdr:y>0.11335</cdr:y>
    </cdr:from>
    <cdr:to>
      <cdr:x>0.44144</cdr:x>
      <cdr:y>0.87547</cdr:y>
    </cdr:to>
    <cdr:cxnSp macro="">
      <cdr:nvCxnSpPr>
        <cdr:cNvPr id="7" name="Straight Connector 6"/>
        <cdr:cNvCxnSpPr/>
      </cdr:nvCxnSpPr>
      <cdr:spPr>
        <a:xfrm xmlns:a="http://schemas.openxmlformats.org/drawingml/2006/main" flipV="1">
          <a:off x="3733800" y="533400"/>
          <a:ext cx="0" cy="3586394"/>
        </a:xfrm>
        <a:prstGeom xmlns:a="http://schemas.openxmlformats.org/drawingml/2006/main" prst="line">
          <a:avLst/>
        </a:prstGeom>
        <a:ln xmlns:a="http://schemas.openxmlformats.org/drawingml/2006/main">
          <a:solidFill>
            <a:schemeClr val="accent1">
              <a:lumMod val="60000"/>
              <a:lumOff val="4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4.xml><?xml version="1.0" encoding="utf-8"?>
<c:userShapes xmlns:c="http://schemas.openxmlformats.org/drawingml/2006/chart">
  <cdr:relSizeAnchor xmlns:cdr="http://schemas.openxmlformats.org/drawingml/2006/chartDrawing">
    <cdr:from>
      <cdr:x>0.40517</cdr:x>
      <cdr:y>0.08824</cdr:y>
    </cdr:from>
    <cdr:to>
      <cdr:x>0.55151</cdr:x>
      <cdr:y>0.82353</cdr:y>
    </cdr:to>
    <cdr:sp macro="" textlink="">
      <cdr:nvSpPr>
        <cdr:cNvPr id="3" name="Rectangle 2"/>
        <cdr:cNvSpPr/>
      </cdr:nvSpPr>
      <cdr:spPr>
        <a:xfrm xmlns:a="http://schemas.openxmlformats.org/drawingml/2006/main">
          <a:off x="3581400" y="457200"/>
          <a:ext cx="1293529" cy="3810000"/>
        </a:xfrm>
        <a:prstGeom xmlns:a="http://schemas.openxmlformats.org/drawingml/2006/main" prst="rect">
          <a:avLst/>
        </a:prstGeom>
        <a:solidFill xmlns:a="http://schemas.openxmlformats.org/drawingml/2006/main">
          <a:schemeClr val="accent1">
            <a:alpha val="26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a:endParaRPr lang="en-US" sz="1100"/>
        </a:p>
      </cdr:txBody>
    </cdr:sp>
  </cdr:relSizeAnchor>
</c:userShapes>
</file>

<file path=ppt/drawings/drawing5.xml><?xml version="1.0" encoding="utf-8"?>
<c:userShapes xmlns:c="http://schemas.openxmlformats.org/drawingml/2006/chart">
  <cdr:relSizeAnchor xmlns:cdr="http://schemas.openxmlformats.org/drawingml/2006/chartDrawing">
    <cdr:from>
      <cdr:x>0.39763</cdr:x>
      <cdr:y>0.11923</cdr:y>
    </cdr:from>
    <cdr:to>
      <cdr:x>0.4006</cdr:x>
      <cdr:y>0.86784</cdr:y>
    </cdr:to>
    <cdr:cxnSp macro="">
      <cdr:nvCxnSpPr>
        <cdr:cNvPr id="4" name="Straight Connector 3"/>
        <cdr:cNvCxnSpPr/>
      </cdr:nvCxnSpPr>
      <cdr:spPr>
        <a:xfrm xmlns:a="http://schemas.openxmlformats.org/drawingml/2006/main" flipV="1">
          <a:off x="3444970" y="561061"/>
          <a:ext cx="25784" cy="3522828"/>
        </a:xfrm>
        <a:prstGeom xmlns:a="http://schemas.openxmlformats.org/drawingml/2006/main" prst="line">
          <a:avLst/>
        </a:prstGeom>
        <a:ln xmlns:a="http://schemas.openxmlformats.org/drawingml/2006/main">
          <a:solidFill>
            <a:schemeClr val="accent1">
              <a:lumMod val="60000"/>
              <a:lumOff val="4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6.xml><?xml version="1.0" encoding="utf-8"?>
<c:userShapes xmlns:c="http://schemas.openxmlformats.org/drawingml/2006/chart">
  <cdr:relSizeAnchor xmlns:cdr="http://schemas.openxmlformats.org/drawingml/2006/chartDrawing">
    <cdr:from>
      <cdr:x>0.43243</cdr:x>
      <cdr:y>0.1081</cdr:y>
    </cdr:from>
    <cdr:to>
      <cdr:x>0.43405</cdr:x>
      <cdr:y>0.87616</cdr:y>
    </cdr:to>
    <cdr:cxnSp macro="">
      <cdr:nvCxnSpPr>
        <cdr:cNvPr id="4" name="Straight Connector 3"/>
        <cdr:cNvCxnSpPr/>
      </cdr:nvCxnSpPr>
      <cdr:spPr>
        <a:xfrm xmlns:a="http://schemas.openxmlformats.org/drawingml/2006/main" flipH="1" flipV="1">
          <a:off x="3657600" y="533400"/>
          <a:ext cx="13673" cy="3789928"/>
        </a:xfrm>
        <a:prstGeom xmlns:a="http://schemas.openxmlformats.org/drawingml/2006/main" prst="line">
          <a:avLst/>
        </a:prstGeom>
        <a:ln xmlns:a="http://schemas.openxmlformats.org/drawingml/2006/main">
          <a:solidFill>
            <a:schemeClr val="accent1">
              <a:lumMod val="60000"/>
              <a:lumOff val="4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7.xml><?xml version="1.0" encoding="utf-8"?>
<c:userShapes xmlns:c="http://schemas.openxmlformats.org/drawingml/2006/chart">
  <cdr:relSizeAnchor xmlns:cdr="http://schemas.openxmlformats.org/drawingml/2006/chartDrawing">
    <cdr:from>
      <cdr:x>0.46102</cdr:x>
      <cdr:y>0.10177</cdr:y>
    </cdr:from>
    <cdr:to>
      <cdr:x>0.46154</cdr:x>
      <cdr:y>0.86507</cdr:y>
    </cdr:to>
    <cdr:cxnSp macro="">
      <cdr:nvCxnSpPr>
        <cdr:cNvPr id="2" name="Straight Connector 1"/>
        <cdr:cNvCxnSpPr/>
      </cdr:nvCxnSpPr>
      <cdr:spPr>
        <a:xfrm xmlns:a="http://schemas.openxmlformats.org/drawingml/2006/main" flipV="1">
          <a:off x="3653483" y="533400"/>
          <a:ext cx="4117" cy="4000571"/>
        </a:xfrm>
        <a:prstGeom xmlns:a="http://schemas.openxmlformats.org/drawingml/2006/main" prst="line">
          <a:avLst/>
        </a:prstGeom>
        <a:ln xmlns:a="http://schemas.openxmlformats.org/drawingml/2006/main">
          <a:solidFill>
            <a:schemeClr val="accent1">
              <a:lumMod val="60000"/>
              <a:lumOff val="4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3810000"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vl1pPr>
          </a:lstStyle>
          <a:p>
            <a:pPr>
              <a:defRPr/>
            </a:pPr>
            <a:r>
              <a:rPr lang="en-US"/>
              <a:t>Northwest Portland </a:t>
            </a:r>
            <a:r>
              <a:rPr lang="en-US" smtClean="0"/>
              <a:t>Area Indian Health Board</a:t>
            </a:r>
            <a:endParaRPr lang="en-US"/>
          </a:p>
        </p:txBody>
      </p:sp>
      <p:sp>
        <p:nvSpPr>
          <p:cNvPr id="32771" name="Rectangle 3"/>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vl1pPr>
          </a:lstStyle>
          <a:p>
            <a:pPr>
              <a:defRPr/>
            </a:pPr>
            <a:endParaRPr lang="en-US"/>
          </a:p>
        </p:txBody>
      </p:sp>
      <p:sp>
        <p:nvSpPr>
          <p:cNvPr id="32772" name="Rectangle 4"/>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vl1pPr>
          </a:lstStyle>
          <a:p>
            <a:pPr>
              <a:defRPr/>
            </a:pPr>
            <a:endParaRPr lang="en-US"/>
          </a:p>
        </p:txBody>
      </p:sp>
      <p:sp>
        <p:nvSpPr>
          <p:cNvPr id="32773" name="Rectangle 5"/>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5A1F8794-B35E-4F9C-8DB6-9A12A0C74203}" type="slidenum">
              <a:rPr lang="en-US"/>
              <a:pPr>
                <a:defRPr/>
              </a:pPr>
              <a:t>‹#›</a:t>
            </a:fld>
            <a:endParaRPr lang="en-US"/>
          </a:p>
        </p:txBody>
      </p:sp>
    </p:spTree>
    <p:extLst>
      <p:ext uri="{BB962C8B-B14F-4D97-AF65-F5344CB8AC3E}">
        <p14:creationId xmlns:p14="http://schemas.microsoft.com/office/powerpoint/2010/main" val="34709803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vl1pPr>
          </a:lstStyle>
          <a:p>
            <a:pPr>
              <a:defRPr/>
            </a:pPr>
            <a:endParaRPr lang="en-US"/>
          </a:p>
        </p:txBody>
      </p:sp>
      <p:sp>
        <p:nvSpPr>
          <p:cNvPr id="8195" name="Rectangle 3"/>
          <p:cNvSpPr>
            <a:spLocks noGrp="1" noChangeArrowheads="1"/>
          </p:cNvSpPr>
          <p:nvPr>
            <p:ph type="dt"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vl1pPr>
          </a:lstStyle>
          <a:p>
            <a:pPr>
              <a:defRPr/>
            </a:pPr>
            <a:endParaRPr lang="en-US"/>
          </a:p>
        </p:txBody>
      </p:sp>
      <p:sp>
        <p:nvSpPr>
          <p:cNvPr id="18436"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974725" y="4560888"/>
            <a:ext cx="5365750"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vl1pPr>
          </a:lstStyle>
          <a:p>
            <a:pPr>
              <a:defRPr/>
            </a:pPr>
            <a:endParaRPr lang="en-US"/>
          </a:p>
        </p:txBody>
      </p:sp>
      <p:sp>
        <p:nvSpPr>
          <p:cNvPr id="8199" name="Rectangle 7"/>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3E245E76-AABF-49F3-8029-39BB8EFF6679}" type="slidenum">
              <a:rPr lang="en-US"/>
              <a:pPr>
                <a:defRPr/>
              </a:pPr>
              <a:t>‹#›</a:t>
            </a:fld>
            <a:endParaRPr lang="en-US"/>
          </a:p>
        </p:txBody>
      </p:sp>
    </p:spTree>
    <p:extLst>
      <p:ext uri="{BB962C8B-B14F-4D97-AF65-F5344CB8AC3E}">
        <p14:creationId xmlns:p14="http://schemas.microsoft.com/office/powerpoint/2010/main" val="17123230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3E245E76-AABF-49F3-8029-39BB8EFF6679}"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APC:</a:t>
            </a:r>
          </a:p>
          <a:p>
            <a:r>
              <a:rPr lang="en-US" dirty="0" smtClean="0"/>
              <a:t>Overall</a:t>
            </a:r>
            <a:r>
              <a:rPr lang="en-US" baseline="0" dirty="0" smtClean="0"/>
              <a:t> = +1.7%</a:t>
            </a:r>
          </a:p>
          <a:p>
            <a:r>
              <a:rPr lang="en-US" baseline="0" dirty="0" smtClean="0"/>
              <a:t>No sig. change in AIAN males</a:t>
            </a:r>
          </a:p>
          <a:p>
            <a:r>
              <a:rPr lang="en-US" baseline="0" dirty="0" smtClean="0"/>
              <a:t>Females = +3.46%</a:t>
            </a:r>
          </a:p>
          <a:p>
            <a:endParaRPr lang="en-US" baseline="0" dirty="0" smtClean="0"/>
          </a:p>
          <a:p>
            <a:r>
              <a:rPr lang="en-US" baseline="0" dirty="0" smtClean="0"/>
              <a:t>Annual </a:t>
            </a:r>
            <a:r>
              <a:rPr lang="en-US" baseline="0" dirty="0" smtClean="0"/>
              <a:t>Percent Change (APC) </a:t>
            </a:r>
            <a:r>
              <a:rPr lang="en-US" baseline="0" dirty="0" smtClean="0"/>
              <a:t>of 1.7% is </a:t>
            </a:r>
            <a:r>
              <a:rPr lang="en-US" baseline="0" dirty="0" smtClean="0"/>
              <a:t>interpreted as "the rate increased an average of 1.7% per year from 1990-2009."</a:t>
            </a:r>
          </a:p>
          <a:p>
            <a:endParaRPr lang="en-US" baseline="0" dirty="0" smtClean="0"/>
          </a:p>
          <a:p>
            <a:r>
              <a:rPr lang="en-US" baseline="0" dirty="0" smtClean="0"/>
              <a:t>Re: coding change from ICD-9 to ICD-10 – should be aware of this change but our understanding is that the change did not drastically effect the bigger categories such as UI &amp; MVC.  In fact, when you look at the comparability ratios for these that have been published, UI is 1.025 and MV is 0.95 so they wouldn’t change that much if these were applied. When we spoke personally with staff at the Washington DOH who work with the death certificate data they said for these larger categories it isn’t too terribly important to worry about it.</a:t>
            </a:r>
          </a:p>
          <a:p>
            <a:endParaRPr lang="en-US" baseline="0" dirty="0" smtClean="0"/>
          </a:p>
          <a:p>
            <a:r>
              <a:rPr lang="en-US" baseline="0" dirty="0" smtClean="0"/>
              <a:t>You do see a slight increase after 1999 in this chart, but in fact the comparability ratio would have adjusted the rates even higher so if anything this underestimates the actual upward tick a bit.</a:t>
            </a:r>
          </a:p>
          <a:p>
            <a:endParaRPr lang="en-US" dirty="0"/>
          </a:p>
        </p:txBody>
      </p:sp>
      <p:sp>
        <p:nvSpPr>
          <p:cNvPr id="4" name="Slide Number Placeholder 3"/>
          <p:cNvSpPr>
            <a:spLocks noGrp="1"/>
          </p:cNvSpPr>
          <p:nvPr>
            <p:ph type="sldNum" sz="quarter" idx="10"/>
          </p:nvPr>
        </p:nvSpPr>
        <p:spPr/>
        <p:txBody>
          <a:bodyPr/>
          <a:lstStyle/>
          <a:p>
            <a:fld id="{39B9D9BF-4D88-460F-98D8-229F20D26967}" type="slidenum">
              <a:rPr lang="en-US" smtClean="0"/>
              <a:pPr/>
              <a:t>10</a:t>
            </a:fld>
            <a:endParaRPr lang="en-US"/>
          </a:p>
        </p:txBody>
      </p:sp>
    </p:spTree>
    <p:extLst>
      <p:ext uri="{BB962C8B-B14F-4D97-AF65-F5344CB8AC3E}">
        <p14:creationId xmlns:p14="http://schemas.microsoft.com/office/powerpoint/2010/main" val="30439832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the change in</a:t>
            </a:r>
            <a:r>
              <a:rPr lang="en-US" baseline="0" dirty="0" smtClean="0"/>
              <a:t> scale – in fact these rates are much lower than the AI/AN shown on the previous slide; single slide comparison is coming up</a:t>
            </a:r>
          </a:p>
          <a:p>
            <a:endParaRPr lang="en-US" baseline="0" dirty="0" smtClean="0"/>
          </a:p>
          <a:p>
            <a:r>
              <a:rPr lang="en-US" dirty="0" smtClean="0"/>
              <a:t>APC:</a:t>
            </a:r>
          </a:p>
          <a:p>
            <a:r>
              <a:rPr lang="en-US" dirty="0" smtClean="0"/>
              <a:t>Overall</a:t>
            </a:r>
            <a:r>
              <a:rPr lang="en-US" baseline="0" dirty="0" smtClean="0"/>
              <a:t> = +1.4%</a:t>
            </a:r>
          </a:p>
          <a:p>
            <a:r>
              <a:rPr lang="en-US" baseline="0" dirty="0" smtClean="0"/>
              <a:t>White males = +0.83%</a:t>
            </a:r>
          </a:p>
          <a:p>
            <a:r>
              <a:rPr lang="en-US" baseline="0" dirty="0" smtClean="0"/>
              <a:t>White Females = +2.32</a:t>
            </a:r>
            <a:r>
              <a:rPr lang="en-US" baseline="0" dirty="0" smtClean="0"/>
              <a:t>%</a:t>
            </a:r>
          </a:p>
          <a:p>
            <a:endParaRPr lang="en-US" baseline="0" dirty="0" smtClean="0"/>
          </a:p>
          <a:p>
            <a:r>
              <a:rPr lang="en-US" baseline="0" dirty="0" smtClean="0"/>
              <a:t>See slide 10 for note on ICD coding change in 1999</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9B9D9BF-4D88-460F-98D8-229F20D26967}" type="slidenum">
              <a:rPr lang="en-US" smtClean="0"/>
              <a:pPr/>
              <a:t>11</a:t>
            </a:fld>
            <a:endParaRPr lang="en-US"/>
          </a:p>
        </p:txBody>
      </p:sp>
    </p:spTree>
    <p:extLst>
      <p:ext uri="{BB962C8B-B14F-4D97-AF65-F5344CB8AC3E}">
        <p14:creationId xmlns:p14="http://schemas.microsoft.com/office/powerpoint/2010/main" val="30439832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Over the 20 year</a:t>
            </a:r>
            <a:r>
              <a:rPr lang="en-US" baseline="0" dirty="0" smtClean="0"/>
              <a:t> period, AI/AN rates were an average of 131% higher than White </a:t>
            </a:r>
            <a:r>
              <a:rPr lang="en-US" baseline="0" dirty="0" smtClean="0"/>
              <a:t>rates</a:t>
            </a:r>
          </a:p>
          <a:p>
            <a:endParaRPr lang="en-US" baseline="0" dirty="0" smtClean="0"/>
          </a:p>
          <a:p>
            <a:r>
              <a:rPr lang="en-US" baseline="0" dirty="0" smtClean="0"/>
              <a:t>Note: the variability seen in the AI/AN line is due to relatively small numbers resulting in statistical instability from year to year. </a:t>
            </a: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See slide 10 for note on ICD coding change in 1999</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9B9D9BF-4D88-460F-98D8-229F20D26967}" type="slidenum">
              <a:rPr lang="en-US" smtClean="0"/>
              <a:pPr/>
              <a:t>12</a:t>
            </a:fld>
            <a:endParaRPr lang="en-US"/>
          </a:p>
        </p:txBody>
      </p:sp>
    </p:spTree>
    <p:extLst>
      <p:ext uri="{BB962C8B-B14F-4D97-AF65-F5344CB8AC3E}">
        <p14:creationId xmlns:p14="http://schemas.microsoft.com/office/powerpoint/2010/main" val="30439832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Although there is an apparent</a:t>
            </a:r>
            <a:r>
              <a:rPr lang="en-US" baseline="0" dirty="0" smtClean="0"/>
              <a:t> decrease, it was not statistically significant by a linear regression test.</a:t>
            </a:r>
          </a:p>
          <a:p>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See slide 10 for note on ICD coding change in 1999</a:t>
            </a:r>
          </a:p>
          <a:p>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39B9D9BF-4D88-460F-98D8-229F20D26967}" type="slidenum">
              <a:rPr lang="en-US" smtClean="0"/>
              <a:pPr/>
              <a:t>13</a:t>
            </a:fld>
            <a:endParaRPr lang="en-US"/>
          </a:p>
        </p:txBody>
      </p:sp>
    </p:spTree>
    <p:extLst>
      <p:ext uri="{BB962C8B-B14F-4D97-AF65-F5344CB8AC3E}">
        <p14:creationId xmlns:p14="http://schemas.microsoft.com/office/powerpoint/2010/main" val="30439832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APC:</a:t>
            </a:r>
          </a:p>
          <a:p>
            <a:r>
              <a:rPr lang="en-US" dirty="0"/>
              <a:t>Overall White = -2.66%</a:t>
            </a:r>
          </a:p>
          <a:p>
            <a:r>
              <a:rPr lang="en-US" dirty="0"/>
              <a:t>White Male = -2.32%</a:t>
            </a:r>
          </a:p>
          <a:p>
            <a:r>
              <a:rPr lang="en-US" dirty="0"/>
              <a:t>White female = -3.64</a:t>
            </a:r>
            <a:r>
              <a:rPr lang="en-US" dirty="0" smtClean="0"/>
              <a:t>%</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See slide 10 for note on ICD coding change in 1999</a:t>
            </a:r>
          </a:p>
          <a:p>
            <a:endParaRPr lang="en-US" dirty="0" smtClean="0"/>
          </a:p>
        </p:txBody>
      </p:sp>
      <p:sp>
        <p:nvSpPr>
          <p:cNvPr id="4" name="Slide Number Placeholder 3"/>
          <p:cNvSpPr>
            <a:spLocks noGrp="1"/>
          </p:cNvSpPr>
          <p:nvPr>
            <p:ph type="sldNum" sz="quarter" idx="10"/>
          </p:nvPr>
        </p:nvSpPr>
        <p:spPr/>
        <p:txBody>
          <a:bodyPr/>
          <a:lstStyle/>
          <a:p>
            <a:fld id="{39B9D9BF-4D88-460F-98D8-229F20D26967}" type="slidenum">
              <a:rPr lang="en-US" smtClean="0"/>
              <a:pPr/>
              <a:t>14</a:t>
            </a:fld>
            <a:endParaRPr lang="en-US"/>
          </a:p>
        </p:txBody>
      </p:sp>
    </p:spTree>
    <p:extLst>
      <p:ext uri="{BB962C8B-B14F-4D97-AF65-F5344CB8AC3E}">
        <p14:creationId xmlns:p14="http://schemas.microsoft.com/office/powerpoint/2010/main" val="30439832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554">
              <a:defRPr/>
            </a:pPr>
            <a:r>
              <a:rPr lang="en-US" dirty="0" smtClean="0"/>
              <a:t>Over the 20 year</a:t>
            </a:r>
            <a:r>
              <a:rPr lang="en-US" baseline="0" dirty="0" smtClean="0"/>
              <a:t> period, AI/AN rates were an average of 196% higher than White rates, and 252% </a:t>
            </a:r>
            <a:r>
              <a:rPr lang="en-US" baseline="0" dirty="0" smtClean="0"/>
              <a:t>higher if </a:t>
            </a:r>
            <a:r>
              <a:rPr lang="en-US" baseline="0" dirty="0" smtClean="0"/>
              <a:t>looking at only </a:t>
            </a:r>
            <a:r>
              <a:rPr lang="en-US" baseline="0" dirty="0" smtClean="0"/>
              <a:t>2005-2009</a:t>
            </a:r>
          </a:p>
          <a:p>
            <a:pPr defTabSz="966554">
              <a:defRPr/>
            </a:pPr>
            <a:endParaRPr lang="en-US" baseline="0" dirty="0" smtClean="0"/>
          </a:p>
          <a:p>
            <a:r>
              <a:rPr lang="en-US" baseline="0" dirty="0" smtClean="0"/>
              <a:t>Note: the variability seen in the AI/AN line is due to relatively small numbers resulting in statistical instability from year to year. </a:t>
            </a: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See slide 10 for note on ICD coding change in 1999</a:t>
            </a:r>
          </a:p>
          <a:p>
            <a:pPr defTabSz="966554">
              <a:defRPr/>
            </a:pPr>
            <a:endParaRPr lang="en-US" baseline="0" dirty="0" smtClean="0"/>
          </a:p>
          <a:p>
            <a:pPr defTabSz="966554">
              <a:defRPr/>
            </a:pPr>
            <a:endParaRPr lang="en-US" dirty="0"/>
          </a:p>
        </p:txBody>
      </p:sp>
      <p:sp>
        <p:nvSpPr>
          <p:cNvPr id="4" name="Slide Number Placeholder 3"/>
          <p:cNvSpPr>
            <a:spLocks noGrp="1"/>
          </p:cNvSpPr>
          <p:nvPr>
            <p:ph type="sldNum" sz="quarter" idx="10"/>
          </p:nvPr>
        </p:nvSpPr>
        <p:spPr/>
        <p:txBody>
          <a:bodyPr/>
          <a:lstStyle/>
          <a:p>
            <a:fld id="{39B9D9BF-4D88-460F-98D8-229F20D26967}" type="slidenum">
              <a:rPr lang="en-US" smtClean="0"/>
              <a:pPr/>
              <a:t>15</a:t>
            </a:fld>
            <a:endParaRPr lang="en-US"/>
          </a:p>
        </p:txBody>
      </p:sp>
    </p:spTree>
    <p:extLst>
      <p:ext uri="{BB962C8B-B14F-4D97-AF65-F5344CB8AC3E}">
        <p14:creationId xmlns:p14="http://schemas.microsoft.com/office/powerpoint/2010/main" val="30439832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More than half of all MVC deaths</a:t>
            </a:r>
            <a:r>
              <a:rPr lang="en-US" baseline="0" dirty="0" smtClean="0"/>
              <a:t> </a:t>
            </a:r>
            <a:r>
              <a:rPr lang="en-US" baseline="0" dirty="0" smtClean="0"/>
              <a:t>among AI/ANs occur </a:t>
            </a:r>
            <a:r>
              <a:rPr lang="en-US" baseline="0" dirty="0" smtClean="0"/>
              <a:t>in </a:t>
            </a:r>
            <a:r>
              <a:rPr lang="en-US" baseline="0" dirty="0" smtClean="0"/>
              <a:t>the 15-34 </a:t>
            </a:r>
            <a:r>
              <a:rPr lang="en-US" baseline="0" dirty="0" smtClean="0"/>
              <a:t>year </a:t>
            </a:r>
            <a:r>
              <a:rPr lang="en-US" baseline="0" dirty="0" smtClean="0"/>
              <a:t>old age group</a:t>
            </a:r>
            <a:endParaRPr lang="en-US" baseline="0" dirty="0" smtClean="0"/>
          </a:p>
          <a:p>
            <a:endParaRPr lang="en-US" baseline="0" dirty="0" smtClean="0"/>
          </a:p>
          <a:p>
            <a:r>
              <a:rPr lang="en-US" baseline="0" dirty="0" smtClean="0"/>
              <a:t>Note that most of this disparity is happening among young drivers, ages 17-25.  There is almost no difference between AI/AN and white in the proportion of kids under 16 who are killed in MVCs.  The disparity in young drivers is slightly more pronounced in the last 10 years than the earlier half of the study period.</a:t>
            </a:r>
          </a:p>
          <a:p>
            <a:endParaRPr lang="en-US" baseline="0" dirty="0" smtClean="0"/>
          </a:p>
          <a:p>
            <a:r>
              <a:rPr lang="en-US" baseline="0" dirty="0" smtClean="0"/>
              <a:t>Note change in scale from previous slides: percent of all MVC deaths, vs. rates</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9B9D9BF-4D88-460F-98D8-229F20D26967}" type="slidenum">
              <a:rPr lang="en-US" smtClean="0"/>
              <a:pPr/>
              <a:t>16</a:t>
            </a:fld>
            <a:endParaRPr lang="en-US"/>
          </a:p>
        </p:txBody>
      </p:sp>
    </p:spTree>
    <p:extLst>
      <p:ext uri="{BB962C8B-B14F-4D97-AF65-F5344CB8AC3E}">
        <p14:creationId xmlns:p14="http://schemas.microsoft.com/office/powerpoint/2010/main" val="30439832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West</a:t>
            </a:r>
            <a:r>
              <a:rPr lang="en-US" baseline="0" dirty="0" smtClean="0"/>
              <a:t> = </a:t>
            </a:r>
            <a:r>
              <a:rPr lang="en-US" dirty="0"/>
              <a:t>Clallam, Clark, Cowlitz, Grays Harbor, Island, Jefferson, King, Kitsap, Lewis, Mason, Pacific, Pierce, San Juan, Skagit, Skamania, Snohomish, Thurston, Wahkiakum, and Whatcom.</a:t>
            </a:r>
          </a:p>
          <a:p>
            <a:r>
              <a:rPr lang="en-US" dirty="0"/>
              <a:t>East = all other </a:t>
            </a:r>
            <a:r>
              <a:rPr lang="en-US" dirty="0" smtClean="0"/>
              <a:t>counties</a:t>
            </a:r>
          </a:p>
          <a:p>
            <a:endParaRPr lang="en-US" dirty="0" smtClean="0"/>
          </a:p>
          <a:p>
            <a:r>
              <a:rPr lang="en-US" dirty="0" smtClean="0"/>
              <a:t>Rate ratios (East</a:t>
            </a:r>
            <a:r>
              <a:rPr lang="en-US" baseline="0" dirty="0" smtClean="0"/>
              <a:t> / West):</a:t>
            </a:r>
          </a:p>
          <a:p>
            <a:r>
              <a:rPr lang="en-US" baseline="0" dirty="0" smtClean="0"/>
              <a:t>AI/AN = 2.6</a:t>
            </a:r>
          </a:p>
          <a:p>
            <a:r>
              <a:rPr lang="en-US" baseline="0" dirty="0" smtClean="0"/>
              <a:t>White = 1.2</a:t>
            </a:r>
          </a:p>
          <a:p>
            <a:endParaRPr lang="en-US" dirty="0"/>
          </a:p>
        </p:txBody>
      </p:sp>
      <p:sp>
        <p:nvSpPr>
          <p:cNvPr id="4" name="Slide Number Placeholder 3"/>
          <p:cNvSpPr>
            <a:spLocks noGrp="1"/>
          </p:cNvSpPr>
          <p:nvPr>
            <p:ph type="sldNum" sz="quarter" idx="10"/>
          </p:nvPr>
        </p:nvSpPr>
        <p:spPr/>
        <p:txBody>
          <a:bodyPr/>
          <a:lstStyle/>
          <a:p>
            <a:fld id="{39B9D9BF-4D88-460F-98D8-229F20D26967}" type="slidenum">
              <a:rPr lang="en-US" smtClean="0"/>
              <a:pPr/>
              <a:t>17</a:t>
            </a:fld>
            <a:endParaRPr lang="en-US"/>
          </a:p>
        </p:txBody>
      </p:sp>
    </p:spTree>
    <p:extLst>
      <p:ext uri="{BB962C8B-B14F-4D97-AF65-F5344CB8AC3E}">
        <p14:creationId xmlns:p14="http://schemas.microsoft.com/office/powerpoint/2010/main" val="33410965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Overall across the 20 year span, 18% of AI/AN MVC deaths had a contributing cause of Alcohol,</a:t>
            </a:r>
            <a:r>
              <a:rPr lang="en-US" baseline="0" dirty="0" smtClean="0"/>
              <a:t> compared 10% of White MVC deaths.</a:t>
            </a:r>
          </a:p>
          <a:p>
            <a:endParaRPr lang="en-US" baseline="0" dirty="0" smtClean="0"/>
          </a:p>
          <a:p>
            <a:r>
              <a:rPr lang="en-US" baseline="0" dirty="0" smtClean="0"/>
              <a:t>Note: the variability seen in the AI/AN line is due to relatively small numbers resulting in statistical instability from year to year. </a:t>
            </a: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See slide 10 for note on ICD coding change in 1999</a:t>
            </a:r>
          </a:p>
          <a:p>
            <a:endParaRPr lang="en-US" baseline="0" dirty="0" smtClean="0"/>
          </a:p>
          <a:p>
            <a:r>
              <a:rPr lang="en-US" baseline="0" dirty="0" smtClean="0"/>
              <a:t>Technical notes: these </a:t>
            </a:r>
            <a:r>
              <a:rPr lang="en-US" baseline="0" dirty="0" smtClean="0"/>
              <a:t>are deaths with an</a:t>
            </a:r>
            <a:r>
              <a:rPr lang="en-US" b="1" baseline="0" dirty="0" smtClean="0"/>
              <a:t> UNDERLYING </a:t>
            </a:r>
            <a:r>
              <a:rPr lang="en-US" baseline="0" dirty="0" smtClean="0"/>
              <a:t>cause of MVC, and </a:t>
            </a:r>
            <a:r>
              <a:rPr lang="en-US" b="1" baseline="0" dirty="0" smtClean="0"/>
              <a:t>contributing </a:t>
            </a:r>
            <a:r>
              <a:rPr lang="en-US" baseline="0" dirty="0" smtClean="0"/>
              <a:t>causes of alcohol related codes.</a:t>
            </a:r>
          </a:p>
          <a:p>
            <a:r>
              <a:rPr lang="en-US" baseline="0" dirty="0" smtClean="0"/>
              <a:t>Specific </a:t>
            </a:r>
            <a:r>
              <a:rPr lang="en-US" baseline="0" dirty="0" smtClean="0"/>
              <a:t>codes used were:</a:t>
            </a:r>
          </a:p>
          <a:p>
            <a:r>
              <a:rPr lang="en-US" baseline="0" dirty="0" smtClean="0"/>
              <a:t>ICD-10 - </a:t>
            </a:r>
            <a:r>
              <a:rPr lang="pt-BR" dirty="0"/>
              <a:t>F10</a:t>
            </a:r>
            <a:r>
              <a:rPr lang="pt-BR" dirty="0" smtClean="0"/>
              <a:t> </a:t>
            </a:r>
            <a:r>
              <a:rPr lang="pt-BR" dirty="0"/>
              <a:t> G31.2</a:t>
            </a:r>
            <a:r>
              <a:rPr lang="pt-BR" dirty="0" smtClean="0"/>
              <a:t> </a:t>
            </a:r>
            <a:r>
              <a:rPr lang="pt-BR" dirty="0"/>
              <a:t> G62.1</a:t>
            </a:r>
            <a:r>
              <a:rPr lang="pt-BR" dirty="0" smtClean="0"/>
              <a:t> </a:t>
            </a:r>
            <a:r>
              <a:rPr lang="pt-BR" dirty="0"/>
              <a:t> G72.1</a:t>
            </a:r>
            <a:r>
              <a:rPr lang="pt-BR" dirty="0" smtClean="0"/>
              <a:t> </a:t>
            </a:r>
            <a:r>
              <a:rPr lang="pt-BR" dirty="0"/>
              <a:t> I42.6</a:t>
            </a:r>
            <a:r>
              <a:rPr lang="pt-BR" dirty="0" smtClean="0"/>
              <a:t> </a:t>
            </a:r>
            <a:r>
              <a:rPr lang="pt-BR" dirty="0"/>
              <a:t> K29.2</a:t>
            </a:r>
            <a:r>
              <a:rPr lang="pt-BR" dirty="0" smtClean="0"/>
              <a:t> </a:t>
            </a:r>
            <a:r>
              <a:rPr lang="pt-BR" dirty="0"/>
              <a:t> K70</a:t>
            </a:r>
            <a:r>
              <a:rPr lang="pt-BR" dirty="0" smtClean="0"/>
              <a:t> </a:t>
            </a:r>
            <a:r>
              <a:rPr lang="pt-BR" dirty="0"/>
              <a:t> K85.2</a:t>
            </a:r>
            <a:r>
              <a:rPr lang="pt-BR" dirty="0" smtClean="0"/>
              <a:t> </a:t>
            </a:r>
            <a:r>
              <a:rPr lang="pt-BR" dirty="0"/>
              <a:t> K86.0</a:t>
            </a:r>
            <a:r>
              <a:rPr lang="pt-BR" dirty="0" smtClean="0"/>
              <a:t> </a:t>
            </a:r>
            <a:r>
              <a:rPr lang="pt-BR" dirty="0"/>
              <a:t> R78.0</a:t>
            </a:r>
            <a:r>
              <a:rPr lang="pt-BR" dirty="0" smtClean="0"/>
              <a:t> </a:t>
            </a:r>
            <a:r>
              <a:rPr lang="pt-BR" dirty="0"/>
              <a:t> X45</a:t>
            </a:r>
            <a:r>
              <a:rPr lang="pt-BR" dirty="0" smtClean="0"/>
              <a:t> </a:t>
            </a:r>
            <a:r>
              <a:rPr lang="pt-BR" dirty="0"/>
              <a:t> X65</a:t>
            </a:r>
            <a:r>
              <a:rPr lang="pt-BR" dirty="0" smtClean="0"/>
              <a:t> </a:t>
            </a:r>
            <a:r>
              <a:rPr lang="pt-BR" dirty="0"/>
              <a:t>E24.4</a:t>
            </a:r>
            <a:r>
              <a:rPr lang="pt-BR" dirty="0" smtClean="0"/>
              <a:t> </a:t>
            </a:r>
            <a:r>
              <a:rPr lang="pt-BR" dirty="0"/>
              <a:t>Y15</a:t>
            </a:r>
          </a:p>
          <a:p>
            <a:r>
              <a:rPr lang="pt-BR" dirty="0" smtClean="0"/>
              <a:t>ICD-9</a:t>
            </a:r>
            <a:r>
              <a:rPr lang="pt-BR" baseline="0" dirty="0" smtClean="0"/>
              <a:t> - </a:t>
            </a:r>
            <a:r>
              <a:rPr lang="en-US" dirty="0"/>
              <a:t>291</a:t>
            </a:r>
            <a:r>
              <a:rPr lang="en-US" dirty="0" smtClean="0"/>
              <a:t> </a:t>
            </a:r>
            <a:r>
              <a:rPr lang="en-US" dirty="0"/>
              <a:t>303</a:t>
            </a:r>
            <a:r>
              <a:rPr lang="en-US" dirty="0" smtClean="0"/>
              <a:t> </a:t>
            </a:r>
            <a:r>
              <a:rPr lang="en-US" dirty="0"/>
              <a:t>305</a:t>
            </a:r>
            <a:r>
              <a:rPr lang="en-US" dirty="0" smtClean="0"/>
              <a:t> </a:t>
            </a:r>
            <a:r>
              <a:rPr lang="en-US" dirty="0"/>
              <a:t>357.5</a:t>
            </a:r>
            <a:r>
              <a:rPr lang="en-US" dirty="0" smtClean="0"/>
              <a:t> </a:t>
            </a:r>
            <a:r>
              <a:rPr lang="en-US" dirty="0"/>
              <a:t>426</a:t>
            </a:r>
            <a:r>
              <a:rPr lang="en-US" dirty="0" smtClean="0"/>
              <a:t> </a:t>
            </a:r>
            <a:r>
              <a:rPr lang="en-US" dirty="0"/>
              <a:t>535.3</a:t>
            </a:r>
            <a:r>
              <a:rPr lang="en-US" dirty="0" smtClean="0"/>
              <a:t> </a:t>
            </a:r>
            <a:r>
              <a:rPr lang="en-US" dirty="0"/>
              <a:t>571.0-571.3</a:t>
            </a:r>
            <a:r>
              <a:rPr lang="en-US" dirty="0" smtClean="0"/>
              <a:t> </a:t>
            </a:r>
            <a:r>
              <a:rPr lang="en-US" dirty="0"/>
              <a:t>790.3</a:t>
            </a:r>
            <a:r>
              <a:rPr lang="en-US" dirty="0" smtClean="0"/>
              <a:t> </a:t>
            </a:r>
            <a:r>
              <a:rPr lang="en-US" dirty="0"/>
              <a:t>E860</a:t>
            </a:r>
            <a:r>
              <a:rPr lang="en-US" dirty="0" smtClean="0"/>
              <a:t> </a:t>
            </a:r>
          </a:p>
          <a:p>
            <a:r>
              <a:rPr lang="en-US" dirty="0" smtClean="0"/>
              <a:t>(These are the same definitions as used in the National</a:t>
            </a:r>
            <a:r>
              <a:rPr lang="en-US" baseline="0" dirty="0" smtClean="0"/>
              <a:t> Vital Statistics Report for Alcohol Induced Deaths).</a:t>
            </a:r>
            <a:endParaRPr lang="en-US" dirty="0"/>
          </a:p>
        </p:txBody>
      </p:sp>
      <p:sp>
        <p:nvSpPr>
          <p:cNvPr id="4" name="Slide Number Placeholder 3"/>
          <p:cNvSpPr>
            <a:spLocks noGrp="1"/>
          </p:cNvSpPr>
          <p:nvPr>
            <p:ph type="sldNum" sz="quarter" idx="10"/>
          </p:nvPr>
        </p:nvSpPr>
        <p:spPr/>
        <p:txBody>
          <a:bodyPr/>
          <a:lstStyle/>
          <a:p>
            <a:fld id="{39B9D9BF-4D88-460F-98D8-229F20D26967}" type="slidenum">
              <a:rPr lang="en-US" smtClean="0"/>
              <a:pPr/>
              <a:t>18</a:t>
            </a:fld>
            <a:endParaRPr lang="en-US"/>
          </a:p>
        </p:txBody>
      </p:sp>
    </p:spTree>
    <p:extLst>
      <p:ext uri="{BB962C8B-B14F-4D97-AF65-F5344CB8AC3E}">
        <p14:creationId xmlns:p14="http://schemas.microsoft.com/office/powerpoint/2010/main" val="33410965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3E245E76-AABF-49F3-8029-39BB8EFF6679}"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C08DB59-9679-4B58-8DE0-9A39F1AC60CE}" type="slidenum">
              <a:rPr lang="en-US" smtClean="0"/>
              <a:pPr>
                <a:defRPr/>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3E245E76-AABF-49F3-8029-39BB8EFF6679}" type="slidenum">
              <a:rPr lang="en-US" smtClean="0"/>
              <a:pPr>
                <a:defRPr/>
              </a:pPr>
              <a:t>20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Rate</a:t>
            </a:r>
            <a:r>
              <a:rPr lang="en-US" baseline="0" dirty="0" smtClean="0"/>
              <a:t> ratios (AI/AN / White</a:t>
            </a:r>
            <a:r>
              <a:rPr lang="en-US" baseline="0" dirty="0" smtClean="0"/>
              <a:t>):</a:t>
            </a:r>
            <a:endParaRPr lang="en-US" baseline="0" dirty="0" smtClean="0"/>
          </a:p>
          <a:p>
            <a:r>
              <a:rPr lang="en-US" baseline="0" dirty="0" smtClean="0"/>
              <a:t>ID = </a:t>
            </a:r>
            <a:r>
              <a:rPr lang="en-US" baseline="0" dirty="0" smtClean="0"/>
              <a:t>1.6</a:t>
            </a:r>
          </a:p>
          <a:p>
            <a:r>
              <a:rPr lang="en-US" baseline="0" dirty="0" smtClean="0"/>
              <a:t>OR = 2.2</a:t>
            </a:r>
            <a:endParaRPr lang="en-US" baseline="0" dirty="0" smtClean="0"/>
          </a:p>
          <a:p>
            <a:r>
              <a:rPr lang="en-US" baseline="0" dirty="0" smtClean="0"/>
              <a:t>WA = 2.3</a:t>
            </a:r>
            <a:endParaRPr lang="en-US" dirty="0"/>
          </a:p>
        </p:txBody>
      </p:sp>
      <p:sp>
        <p:nvSpPr>
          <p:cNvPr id="4" name="Slide Number Placeholder 3"/>
          <p:cNvSpPr>
            <a:spLocks noGrp="1"/>
          </p:cNvSpPr>
          <p:nvPr>
            <p:ph type="sldNum" sz="quarter" idx="10"/>
          </p:nvPr>
        </p:nvSpPr>
        <p:spPr/>
        <p:txBody>
          <a:bodyPr/>
          <a:lstStyle/>
          <a:p>
            <a:fld id="{39B9D9BF-4D88-460F-98D8-229F20D26967}" type="slidenum">
              <a:rPr lang="en-US" smtClean="0"/>
              <a:pPr/>
              <a:t>3</a:t>
            </a:fld>
            <a:endParaRPr lang="en-US"/>
          </a:p>
        </p:txBody>
      </p:sp>
    </p:spTree>
    <p:extLst>
      <p:ext uri="{BB962C8B-B14F-4D97-AF65-F5344CB8AC3E}">
        <p14:creationId xmlns:p14="http://schemas.microsoft.com/office/powerpoint/2010/main" val="31031603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Rate</a:t>
            </a:r>
            <a:r>
              <a:rPr lang="en-US" baseline="0" dirty="0" smtClean="0"/>
              <a:t> ratios (AI/AN / White</a:t>
            </a:r>
            <a:r>
              <a:rPr lang="en-US" baseline="0" dirty="0" smtClean="0"/>
              <a:t>):</a:t>
            </a:r>
            <a:endParaRPr lang="en-US" baseline="0" dirty="0" smtClean="0"/>
          </a:p>
          <a:p>
            <a:r>
              <a:rPr lang="en-US" baseline="0" dirty="0" smtClean="0"/>
              <a:t>ID = 2.4</a:t>
            </a:r>
            <a:endParaRPr lang="en-US" baseline="0" dirty="0" smtClean="0"/>
          </a:p>
          <a:p>
            <a:r>
              <a:rPr lang="en-US" baseline="0" dirty="0" smtClean="0"/>
              <a:t>OR = 2.6</a:t>
            </a:r>
            <a:endParaRPr lang="en-US" baseline="0" dirty="0" smtClean="0"/>
          </a:p>
          <a:p>
            <a:r>
              <a:rPr lang="en-US" baseline="0" dirty="0" smtClean="0"/>
              <a:t>WA = 3.4</a:t>
            </a:r>
            <a:endParaRPr lang="en-US" dirty="0" smtClean="0"/>
          </a:p>
          <a:p>
            <a:endParaRPr lang="en-US" dirty="0"/>
          </a:p>
        </p:txBody>
      </p:sp>
      <p:sp>
        <p:nvSpPr>
          <p:cNvPr id="4" name="Slide Number Placeholder 3"/>
          <p:cNvSpPr>
            <a:spLocks noGrp="1"/>
          </p:cNvSpPr>
          <p:nvPr>
            <p:ph type="sldNum" sz="quarter" idx="10"/>
          </p:nvPr>
        </p:nvSpPr>
        <p:spPr/>
        <p:txBody>
          <a:bodyPr/>
          <a:lstStyle/>
          <a:p>
            <a:fld id="{39B9D9BF-4D88-460F-98D8-229F20D26967}" type="slidenum">
              <a:rPr lang="en-US" smtClean="0"/>
              <a:pPr/>
              <a:t>4</a:t>
            </a:fld>
            <a:endParaRPr lang="en-US"/>
          </a:p>
        </p:txBody>
      </p:sp>
    </p:spTree>
    <p:extLst>
      <p:ext uri="{BB962C8B-B14F-4D97-AF65-F5344CB8AC3E}">
        <p14:creationId xmlns:p14="http://schemas.microsoft.com/office/powerpoint/2010/main" val="24488724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3E245E76-AABF-49F3-8029-39BB8EFF6679}"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3E245E76-AABF-49F3-8029-39BB8EFF6679}"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C08DB59-9679-4B58-8DE0-9A39F1AC60CE}"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Rate ratio (Male / Female)</a:t>
            </a:r>
            <a:r>
              <a:rPr lang="en-US" baseline="0" dirty="0" smtClean="0"/>
              <a:t>:</a:t>
            </a:r>
          </a:p>
          <a:p>
            <a:r>
              <a:rPr lang="en-US" baseline="0" dirty="0" smtClean="0"/>
              <a:t>AI/AN = 1.8</a:t>
            </a:r>
          </a:p>
          <a:p>
            <a:r>
              <a:rPr lang="en-US" baseline="0" dirty="0" smtClean="0"/>
              <a:t>White = 2.1</a:t>
            </a:r>
            <a:endParaRPr lang="en-US" dirty="0" smtClean="0"/>
          </a:p>
        </p:txBody>
      </p:sp>
      <p:sp>
        <p:nvSpPr>
          <p:cNvPr id="4" name="Slide Number Placeholder 3"/>
          <p:cNvSpPr>
            <a:spLocks noGrp="1"/>
          </p:cNvSpPr>
          <p:nvPr>
            <p:ph type="sldNum" sz="quarter" idx="10"/>
          </p:nvPr>
        </p:nvSpPr>
        <p:spPr/>
        <p:txBody>
          <a:bodyPr/>
          <a:lstStyle/>
          <a:p>
            <a:fld id="{39B9D9BF-4D88-460F-98D8-229F20D26967}" type="slidenum">
              <a:rPr lang="en-US" smtClean="0"/>
              <a:pPr/>
              <a:t>8</a:t>
            </a:fld>
            <a:endParaRPr lang="en-US"/>
          </a:p>
        </p:txBody>
      </p:sp>
    </p:spTree>
    <p:extLst>
      <p:ext uri="{BB962C8B-B14F-4D97-AF65-F5344CB8AC3E}">
        <p14:creationId xmlns:p14="http://schemas.microsoft.com/office/powerpoint/2010/main" val="629510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Rate ratio (Male / Female)</a:t>
            </a:r>
            <a:r>
              <a:rPr lang="en-US" baseline="0" dirty="0" smtClean="0"/>
              <a:t>:</a:t>
            </a:r>
          </a:p>
          <a:p>
            <a:r>
              <a:rPr lang="en-US" baseline="0" dirty="0" smtClean="0"/>
              <a:t>AI/AN = 1.8</a:t>
            </a:r>
          </a:p>
          <a:p>
            <a:r>
              <a:rPr lang="en-US" baseline="0" dirty="0" smtClean="0"/>
              <a:t>White = 2.3</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3E245E76-AABF-49F3-8029-39BB8EFF6679}"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7"/>
          <p:cNvSpPr>
            <a:spLocks noChangeArrowheads="1"/>
          </p:cNvSpPr>
          <p:nvPr/>
        </p:nvSpPr>
        <p:spPr bwMode="auto">
          <a:xfrm>
            <a:off x="0" y="0"/>
            <a:ext cx="9144000" cy="3124200"/>
          </a:xfrm>
          <a:prstGeom prst="rect">
            <a:avLst/>
          </a:prstGeom>
          <a:solidFill>
            <a:schemeClr val="accent1">
              <a:lumMod val="75000"/>
            </a:schemeClr>
          </a:solidFill>
          <a:ln w="9525">
            <a:noFill/>
            <a:miter lim="800000"/>
            <a:headEnd/>
            <a:tailEnd/>
          </a:ln>
          <a:effectLst/>
        </p:spPr>
        <p:txBody>
          <a:bodyPr wrap="none" anchor="ctr"/>
          <a:lstStyle/>
          <a:p>
            <a:pPr>
              <a:defRPr/>
            </a:pPr>
            <a:endParaRPr lang="en-US"/>
          </a:p>
        </p:txBody>
      </p:sp>
      <p:grpSp>
        <p:nvGrpSpPr>
          <p:cNvPr id="5" name="Group 55"/>
          <p:cNvGrpSpPr>
            <a:grpSpLocks/>
          </p:cNvGrpSpPr>
          <p:nvPr/>
        </p:nvGrpSpPr>
        <p:grpSpPr bwMode="auto">
          <a:xfrm>
            <a:off x="228600" y="5715000"/>
            <a:ext cx="3962400" cy="1022350"/>
            <a:chOff x="4876800" y="5835650"/>
            <a:chExt cx="3962400" cy="1022350"/>
          </a:xfrm>
        </p:grpSpPr>
        <p:grpSp>
          <p:nvGrpSpPr>
            <p:cNvPr id="6" name="Group 54"/>
            <p:cNvGrpSpPr>
              <a:grpSpLocks/>
            </p:cNvGrpSpPr>
            <p:nvPr/>
          </p:nvGrpSpPr>
          <p:grpSpPr bwMode="auto">
            <a:xfrm>
              <a:off x="6096000" y="5943600"/>
              <a:ext cx="2743200" cy="757238"/>
              <a:chOff x="1295400" y="157163"/>
              <a:chExt cx="2743200" cy="757238"/>
            </a:xfrm>
          </p:grpSpPr>
          <p:sp>
            <p:nvSpPr>
              <p:cNvPr id="8" name="TextBox 7"/>
              <p:cNvSpPr txBox="1"/>
              <p:nvPr/>
            </p:nvSpPr>
            <p:spPr bwMode="auto">
              <a:xfrm>
                <a:off x="1295400" y="157163"/>
                <a:ext cx="2743200" cy="604838"/>
              </a:xfrm>
              <a:prstGeom prst="rect">
                <a:avLst/>
              </a:prstGeom>
              <a:noFill/>
            </p:spPr>
            <p:txBody>
              <a:bodyPr>
                <a:spAutoFit/>
              </a:bodyPr>
              <a:lstStyle/>
              <a:p>
                <a:pPr>
                  <a:lnSpc>
                    <a:spcPts val="2000"/>
                  </a:lnSpc>
                  <a:defRPr/>
                </a:pPr>
                <a:r>
                  <a:rPr lang="en-US" sz="2000" dirty="0">
                    <a:solidFill>
                      <a:srgbClr val="B40000"/>
                    </a:solidFill>
                    <a:latin typeface="Maiandra GD" pitchFamily="34" charset="0"/>
                  </a:rPr>
                  <a:t>N</a:t>
                </a:r>
                <a:r>
                  <a:rPr lang="en-US" sz="1600" dirty="0">
                    <a:solidFill>
                      <a:srgbClr val="B40000"/>
                    </a:solidFill>
                    <a:latin typeface="Maiandra GD" pitchFamily="34" charset="0"/>
                  </a:rPr>
                  <a:t>orthwest </a:t>
                </a:r>
                <a:r>
                  <a:rPr lang="en-US" sz="2000" dirty="0">
                    <a:solidFill>
                      <a:srgbClr val="B40000"/>
                    </a:solidFill>
                    <a:latin typeface="Maiandra GD" pitchFamily="34" charset="0"/>
                  </a:rPr>
                  <a:t>P</a:t>
                </a:r>
                <a:r>
                  <a:rPr lang="en-US" sz="1600" dirty="0">
                    <a:solidFill>
                      <a:srgbClr val="B40000"/>
                    </a:solidFill>
                    <a:latin typeface="Maiandra GD" pitchFamily="34" charset="0"/>
                  </a:rPr>
                  <a:t>ortland </a:t>
                </a:r>
                <a:r>
                  <a:rPr lang="en-US" sz="2000" dirty="0">
                    <a:solidFill>
                      <a:srgbClr val="B40000"/>
                    </a:solidFill>
                    <a:latin typeface="Maiandra GD" pitchFamily="34" charset="0"/>
                  </a:rPr>
                  <a:t>A</a:t>
                </a:r>
                <a:r>
                  <a:rPr lang="en-US" sz="1600" dirty="0">
                    <a:solidFill>
                      <a:srgbClr val="B40000"/>
                    </a:solidFill>
                    <a:latin typeface="Maiandra GD" pitchFamily="34" charset="0"/>
                  </a:rPr>
                  <a:t>rea</a:t>
                </a:r>
              </a:p>
              <a:p>
                <a:pPr>
                  <a:lnSpc>
                    <a:spcPts val="2000"/>
                  </a:lnSpc>
                  <a:defRPr/>
                </a:pPr>
                <a:r>
                  <a:rPr lang="en-US" sz="1600" dirty="0">
                    <a:solidFill>
                      <a:srgbClr val="B40000"/>
                    </a:solidFill>
                    <a:latin typeface="Maiandra GD" pitchFamily="34" charset="0"/>
                  </a:rPr>
                  <a:t>         </a:t>
                </a:r>
                <a:r>
                  <a:rPr lang="en-US" sz="2000" dirty="0">
                    <a:solidFill>
                      <a:srgbClr val="B40000"/>
                    </a:solidFill>
                    <a:latin typeface="Maiandra GD" pitchFamily="34" charset="0"/>
                  </a:rPr>
                  <a:t>I</a:t>
                </a:r>
                <a:r>
                  <a:rPr lang="en-US" sz="1600" dirty="0">
                    <a:solidFill>
                      <a:srgbClr val="B40000"/>
                    </a:solidFill>
                    <a:latin typeface="Maiandra GD" pitchFamily="34" charset="0"/>
                  </a:rPr>
                  <a:t>ndian </a:t>
                </a:r>
                <a:r>
                  <a:rPr lang="en-US" sz="2000" dirty="0">
                    <a:solidFill>
                      <a:srgbClr val="B40000"/>
                    </a:solidFill>
                    <a:latin typeface="Maiandra GD" pitchFamily="34" charset="0"/>
                  </a:rPr>
                  <a:t>H</a:t>
                </a:r>
                <a:r>
                  <a:rPr lang="en-US" sz="1600" dirty="0">
                    <a:solidFill>
                      <a:srgbClr val="B40000"/>
                    </a:solidFill>
                    <a:latin typeface="Maiandra GD" pitchFamily="34" charset="0"/>
                  </a:rPr>
                  <a:t>ealth </a:t>
                </a:r>
                <a:r>
                  <a:rPr lang="en-US" sz="2000" dirty="0">
                    <a:solidFill>
                      <a:srgbClr val="B40000"/>
                    </a:solidFill>
                    <a:latin typeface="Maiandra GD" pitchFamily="34" charset="0"/>
                  </a:rPr>
                  <a:t>B</a:t>
                </a:r>
                <a:r>
                  <a:rPr lang="en-US" sz="1600" dirty="0">
                    <a:solidFill>
                      <a:srgbClr val="B40000"/>
                    </a:solidFill>
                    <a:latin typeface="Maiandra GD" pitchFamily="34" charset="0"/>
                  </a:rPr>
                  <a:t>oard</a:t>
                </a:r>
              </a:p>
            </p:txBody>
          </p:sp>
          <p:sp>
            <p:nvSpPr>
              <p:cNvPr id="9" name="TextBox 8"/>
              <p:cNvSpPr txBox="1"/>
              <p:nvPr/>
            </p:nvSpPr>
            <p:spPr bwMode="auto">
              <a:xfrm>
                <a:off x="1371600" y="652463"/>
                <a:ext cx="2514600" cy="261938"/>
              </a:xfrm>
              <a:prstGeom prst="rect">
                <a:avLst/>
              </a:prstGeom>
              <a:noFill/>
            </p:spPr>
            <p:txBody>
              <a:bodyPr>
                <a:spAutoFit/>
              </a:bodyPr>
              <a:lstStyle/>
              <a:p>
                <a:pPr algn="r">
                  <a:defRPr/>
                </a:pPr>
                <a:r>
                  <a:rPr lang="en-US" sz="1100" i="1" dirty="0">
                    <a:solidFill>
                      <a:schemeClr val="accent3">
                        <a:lumMod val="50000"/>
                      </a:schemeClr>
                    </a:solidFill>
                    <a:latin typeface="Gill Sans MT" pitchFamily="34" charset="0"/>
                    <a:cs typeface="Estrangelo Edessa" pitchFamily="66"/>
                  </a:rPr>
                  <a:t>Indian Leadership for Indian Health</a:t>
                </a:r>
              </a:p>
            </p:txBody>
          </p:sp>
        </p:grpSp>
        <p:pic>
          <p:nvPicPr>
            <p:cNvPr id="7" name="Picture 8" descr="NPAIHBtransparentTEAL"/>
            <p:cNvPicPr>
              <a:picLocks noChangeAspect="1" noChangeArrowheads="1"/>
            </p:cNvPicPr>
            <p:nvPr/>
          </p:nvPicPr>
          <p:blipFill>
            <a:blip r:embed="rId2" cstate="print"/>
            <a:srcRect/>
            <a:stretch>
              <a:fillRect/>
            </a:stretch>
          </p:blipFill>
          <p:spPr bwMode="auto">
            <a:xfrm>
              <a:off x="4876800" y="5835650"/>
              <a:ext cx="1219200" cy="1022350"/>
            </a:xfrm>
            <a:prstGeom prst="rect">
              <a:avLst/>
            </a:prstGeom>
            <a:noFill/>
            <a:ln w="9525">
              <a:noFill/>
              <a:miter lim="800000"/>
              <a:headEnd/>
              <a:tailEnd/>
            </a:ln>
          </p:spPr>
        </p:pic>
      </p:grpSp>
      <p:grpSp>
        <p:nvGrpSpPr>
          <p:cNvPr id="10" name="Group 40"/>
          <p:cNvGrpSpPr>
            <a:grpSpLocks/>
          </p:cNvGrpSpPr>
          <p:nvPr/>
        </p:nvGrpSpPr>
        <p:grpSpPr bwMode="auto">
          <a:xfrm>
            <a:off x="0" y="3048000"/>
            <a:ext cx="9144000" cy="180975"/>
            <a:chOff x="0" y="816"/>
            <a:chExt cx="5760" cy="114"/>
          </a:xfrm>
        </p:grpSpPr>
        <p:pic>
          <p:nvPicPr>
            <p:cNvPr id="11" name="Picture 13"/>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12" name="Picture 14"/>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13" name="Picture 15"/>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14" name="Picture 16"/>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15" name="Picture 17"/>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16" name="Picture 18"/>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17" name="Picture 19"/>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18" name="Picture 20"/>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19" name="Picture 21"/>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20" name="Picture 22"/>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21" name="Picture 23"/>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22" name="Picture 24"/>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23" name="Picture 25"/>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24" name="Picture 26"/>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25" name="Picture 27"/>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26" name="Picture 28"/>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27" name="Picture 29"/>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28" name="Picture 30"/>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29" name="Picture 31"/>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32" name="Picture 29"/>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33" name="Picture 30"/>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34" name="Picture 31"/>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35" name="Picture 32"/>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36" name="Picture 33"/>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37" name="Picture 34"/>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38" name="Picture 35"/>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39" name="Picture 36"/>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40" name="Picture 37"/>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41" name="Picture 38"/>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42" name="Picture 39"/>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sp>
        <p:nvSpPr>
          <p:cNvPr id="30" name="Rectangle 3"/>
          <p:cNvSpPr>
            <a:spLocks noGrp="1" noChangeArrowheads="1"/>
          </p:cNvSpPr>
          <p:nvPr>
            <p:ph type="ctrTitle"/>
          </p:nvPr>
        </p:nvSpPr>
        <p:spPr>
          <a:xfrm>
            <a:off x="381000" y="762000"/>
            <a:ext cx="8382000" cy="2133600"/>
          </a:xfrm>
          <a:prstGeom prst="rect">
            <a:avLst/>
          </a:prstGeom>
        </p:spPr>
        <p:txBody>
          <a:bodyPr anchor="b"/>
          <a:lstStyle>
            <a:lvl1pPr algn="ctr">
              <a:defRPr u="none">
                <a:solidFill>
                  <a:srgbClr val="F3EFBF"/>
                </a:solidFill>
                <a:latin typeface="Georgia" pitchFamily="18" charset="0"/>
              </a:defRPr>
            </a:lvl1pPr>
          </a:lstStyle>
          <a:p>
            <a:r>
              <a:rPr lang="en-US" smtClean="0"/>
              <a:t>Click to edit Master title style</a:t>
            </a:r>
            <a:endParaRPr lang="en-US" dirty="0"/>
          </a:p>
        </p:txBody>
      </p:sp>
      <p:sp>
        <p:nvSpPr>
          <p:cNvPr id="31" name="Rectangle 4"/>
          <p:cNvSpPr>
            <a:spLocks noGrp="1" noChangeArrowheads="1"/>
          </p:cNvSpPr>
          <p:nvPr>
            <p:ph type="subTitle" idx="1"/>
          </p:nvPr>
        </p:nvSpPr>
        <p:spPr>
          <a:xfrm>
            <a:off x="381000" y="3276600"/>
            <a:ext cx="8382000" cy="2133600"/>
          </a:xfrm>
        </p:spPr>
        <p:txBody>
          <a:bodyPr/>
          <a:lstStyle>
            <a:lvl1pPr marL="0" indent="0" algn="ctr">
              <a:buFontTx/>
              <a:buNone/>
              <a:defRPr sz="3200">
                <a:solidFill>
                  <a:schemeClr val="accent3">
                    <a:lumMod val="50000"/>
                  </a:schemeClr>
                </a:solidFill>
                <a:latin typeface="Georgia" pitchFamily="18" charset="0"/>
              </a:defRPr>
            </a:lvl1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ectangle 7"/>
          <p:cNvSpPr>
            <a:spLocks noChangeArrowheads="1"/>
          </p:cNvSpPr>
          <p:nvPr/>
        </p:nvSpPr>
        <p:spPr bwMode="auto">
          <a:xfrm>
            <a:off x="7239000" y="0"/>
            <a:ext cx="1905000" cy="6858000"/>
          </a:xfrm>
          <a:prstGeom prst="rect">
            <a:avLst/>
          </a:prstGeom>
          <a:solidFill>
            <a:srgbClr val="FFFFCC"/>
          </a:solidFill>
          <a:ln w="9525">
            <a:noFill/>
            <a:miter lim="800000"/>
            <a:headEnd/>
            <a:tailEnd/>
          </a:ln>
          <a:effectLst/>
        </p:spPr>
        <p:txBody>
          <a:bodyPr wrap="none" anchor="ctr"/>
          <a:lstStyle/>
          <a:p>
            <a:pPr>
              <a:defRPr/>
            </a:pPr>
            <a:endParaRPr lang="en-US"/>
          </a:p>
        </p:txBody>
      </p:sp>
      <p:pic>
        <p:nvPicPr>
          <p:cNvPr id="5" name="Picture 8" descr="NPAIHBtransparentTEAL"/>
          <p:cNvPicPr>
            <a:picLocks noChangeAspect="1" noChangeArrowheads="1"/>
          </p:cNvPicPr>
          <p:nvPr/>
        </p:nvPicPr>
        <p:blipFill>
          <a:blip r:embed="rId2" cstate="print"/>
          <a:srcRect/>
          <a:stretch>
            <a:fillRect/>
          </a:stretch>
        </p:blipFill>
        <p:spPr bwMode="auto">
          <a:xfrm>
            <a:off x="7620000" y="152400"/>
            <a:ext cx="1219200" cy="1022350"/>
          </a:xfrm>
          <a:prstGeom prst="rect">
            <a:avLst/>
          </a:prstGeom>
          <a:noFill/>
          <a:ln w="9525">
            <a:noFill/>
            <a:miter lim="800000"/>
            <a:headEnd/>
            <a:tailEnd/>
          </a:ln>
          <a:scene3d>
            <a:camera prst="orthographicFront">
              <a:rot lat="0" lon="0" rev="16200000"/>
            </a:camera>
            <a:lightRig rig="threePt" dir="t"/>
          </a:scene3d>
        </p:spPr>
      </p:pic>
      <p:grpSp>
        <p:nvGrpSpPr>
          <p:cNvPr id="6" name="Group 61"/>
          <p:cNvGrpSpPr>
            <a:grpSpLocks/>
          </p:cNvGrpSpPr>
          <p:nvPr/>
        </p:nvGrpSpPr>
        <p:grpSpPr bwMode="auto">
          <a:xfrm>
            <a:off x="7010400" y="47625"/>
            <a:ext cx="304800" cy="6762750"/>
            <a:chOff x="6629400" y="47625"/>
            <a:chExt cx="304800" cy="6762750"/>
          </a:xfrm>
        </p:grpSpPr>
        <p:pic>
          <p:nvPicPr>
            <p:cNvPr id="7" name="Picture 32"/>
            <p:cNvPicPr>
              <a:picLocks noChangeAspect="1" noChangeArrowheads="1"/>
            </p:cNvPicPr>
            <p:nvPr/>
          </p:nvPicPr>
          <p:blipFill>
            <a:blip r:embed="rId3" cstate="print"/>
            <a:srcRect/>
            <a:stretch>
              <a:fillRect/>
            </a:stretch>
          </p:blipFill>
          <p:spPr bwMode="auto">
            <a:xfrm>
              <a:off x="6629400" y="47625"/>
              <a:ext cx="304800" cy="180975"/>
            </a:xfrm>
            <a:prstGeom prst="rect">
              <a:avLst/>
            </a:prstGeom>
            <a:noFill/>
            <a:ln w="9525">
              <a:noFill/>
              <a:miter lim="800000"/>
              <a:headEnd/>
              <a:tailEnd/>
            </a:ln>
            <a:scene3d>
              <a:camera prst="orthographicFront">
                <a:rot lat="0" lon="0" rev="5400000"/>
              </a:camera>
              <a:lightRig rig="threePt" dir="t"/>
            </a:scene3d>
          </p:spPr>
        </p:pic>
        <p:pic>
          <p:nvPicPr>
            <p:cNvPr id="8" name="Picture 32"/>
            <p:cNvPicPr>
              <a:picLocks noChangeAspect="1" noChangeArrowheads="1"/>
            </p:cNvPicPr>
            <p:nvPr/>
          </p:nvPicPr>
          <p:blipFill>
            <a:blip r:embed="rId3" cstate="print"/>
            <a:srcRect/>
            <a:stretch>
              <a:fillRect/>
            </a:stretch>
          </p:blipFill>
          <p:spPr bwMode="auto">
            <a:xfrm>
              <a:off x="6629400" y="352425"/>
              <a:ext cx="304800" cy="180975"/>
            </a:xfrm>
            <a:prstGeom prst="rect">
              <a:avLst/>
            </a:prstGeom>
            <a:noFill/>
            <a:ln w="9525">
              <a:noFill/>
              <a:miter lim="800000"/>
              <a:headEnd/>
              <a:tailEnd/>
            </a:ln>
            <a:scene3d>
              <a:camera prst="orthographicFront">
                <a:rot lat="0" lon="0" rev="5400000"/>
              </a:camera>
              <a:lightRig rig="threePt" dir="t"/>
            </a:scene3d>
          </p:spPr>
        </p:pic>
        <p:pic>
          <p:nvPicPr>
            <p:cNvPr id="9" name="Picture 32"/>
            <p:cNvPicPr>
              <a:picLocks noChangeAspect="1" noChangeArrowheads="1"/>
            </p:cNvPicPr>
            <p:nvPr/>
          </p:nvPicPr>
          <p:blipFill>
            <a:blip r:embed="rId3" cstate="print"/>
            <a:srcRect/>
            <a:stretch>
              <a:fillRect/>
            </a:stretch>
          </p:blipFill>
          <p:spPr bwMode="auto">
            <a:xfrm>
              <a:off x="6629400" y="657225"/>
              <a:ext cx="304800" cy="180975"/>
            </a:xfrm>
            <a:prstGeom prst="rect">
              <a:avLst/>
            </a:prstGeom>
            <a:noFill/>
            <a:ln w="9525">
              <a:noFill/>
              <a:miter lim="800000"/>
              <a:headEnd/>
              <a:tailEnd/>
            </a:ln>
            <a:scene3d>
              <a:camera prst="orthographicFront">
                <a:rot lat="0" lon="0" rev="5400000"/>
              </a:camera>
              <a:lightRig rig="threePt" dir="t"/>
            </a:scene3d>
          </p:spPr>
        </p:pic>
        <p:pic>
          <p:nvPicPr>
            <p:cNvPr id="10" name="Picture 32"/>
            <p:cNvPicPr>
              <a:picLocks noChangeAspect="1" noChangeArrowheads="1"/>
            </p:cNvPicPr>
            <p:nvPr/>
          </p:nvPicPr>
          <p:blipFill>
            <a:blip r:embed="rId3" cstate="print"/>
            <a:srcRect/>
            <a:stretch>
              <a:fillRect/>
            </a:stretch>
          </p:blipFill>
          <p:spPr bwMode="auto">
            <a:xfrm>
              <a:off x="6629400" y="962025"/>
              <a:ext cx="304800" cy="180975"/>
            </a:xfrm>
            <a:prstGeom prst="rect">
              <a:avLst/>
            </a:prstGeom>
            <a:noFill/>
            <a:ln w="9525">
              <a:noFill/>
              <a:miter lim="800000"/>
              <a:headEnd/>
              <a:tailEnd/>
            </a:ln>
            <a:scene3d>
              <a:camera prst="orthographicFront">
                <a:rot lat="0" lon="0" rev="5400000"/>
              </a:camera>
              <a:lightRig rig="threePt" dir="t"/>
            </a:scene3d>
          </p:spPr>
        </p:pic>
        <p:pic>
          <p:nvPicPr>
            <p:cNvPr id="11" name="Picture 32"/>
            <p:cNvPicPr>
              <a:picLocks noChangeAspect="1" noChangeArrowheads="1"/>
            </p:cNvPicPr>
            <p:nvPr/>
          </p:nvPicPr>
          <p:blipFill>
            <a:blip r:embed="rId3" cstate="print"/>
            <a:srcRect/>
            <a:stretch>
              <a:fillRect/>
            </a:stretch>
          </p:blipFill>
          <p:spPr bwMode="auto">
            <a:xfrm>
              <a:off x="6629400" y="1266825"/>
              <a:ext cx="304800" cy="180975"/>
            </a:xfrm>
            <a:prstGeom prst="rect">
              <a:avLst/>
            </a:prstGeom>
            <a:noFill/>
            <a:ln w="9525">
              <a:noFill/>
              <a:miter lim="800000"/>
              <a:headEnd/>
              <a:tailEnd/>
            </a:ln>
            <a:scene3d>
              <a:camera prst="orthographicFront">
                <a:rot lat="0" lon="0" rev="5400000"/>
              </a:camera>
              <a:lightRig rig="threePt" dir="t"/>
            </a:scene3d>
          </p:spPr>
        </p:pic>
        <p:pic>
          <p:nvPicPr>
            <p:cNvPr id="12" name="Picture 32"/>
            <p:cNvPicPr>
              <a:picLocks noChangeAspect="1" noChangeArrowheads="1"/>
            </p:cNvPicPr>
            <p:nvPr/>
          </p:nvPicPr>
          <p:blipFill>
            <a:blip r:embed="rId3" cstate="print"/>
            <a:srcRect/>
            <a:stretch>
              <a:fillRect/>
            </a:stretch>
          </p:blipFill>
          <p:spPr bwMode="auto">
            <a:xfrm>
              <a:off x="6629400" y="1571625"/>
              <a:ext cx="304800" cy="180975"/>
            </a:xfrm>
            <a:prstGeom prst="rect">
              <a:avLst/>
            </a:prstGeom>
            <a:noFill/>
            <a:ln w="9525">
              <a:noFill/>
              <a:miter lim="800000"/>
              <a:headEnd/>
              <a:tailEnd/>
            </a:ln>
            <a:scene3d>
              <a:camera prst="orthographicFront">
                <a:rot lat="0" lon="0" rev="5400000"/>
              </a:camera>
              <a:lightRig rig="threePt" dir="t"/>
            </a:scene3d>
          </p:spPr>
        </p:pic>
        <p:pic>
          <p:nvPicPr>
            <p:cNvPr id="13" name="Picture 32"/>
            <p:cNvPicPr>
              <a:picLocks noChangeAspect="1" noChangeArrowheads="1"/>
            </p:cNvPicPr>
            <p:nvPr/>
          </p:nvPicPr>
          <p:blipFill>
            <a:blip r:embed="rId3" cstate="print"/>
            <a:srcRect/>
            <a:stretch>
              <a:fillRect/>
            </a:stretch>
          </p:blipFill>
          <p:spPr bwMode="auto">
            <a:xfrm>
              <a:off x="6629400" y="1876425"/>
              <a:ext cx="304800" cy="180975"/>
            </a:xfrm>
            <a:prstGeom prst="rect">
              <a:avLst/>
            </a:prstGeom>
            <a:noFill/>
            <a:ln w="9525">
              <a:noFill/>
              <a:miter lim="800000"/>
              <a:headEnd/>
              <a:tailEnd/>
            </a:ln>
            <a:scene3d>
              <a:camera prst="orthographicFront">
                <a:rot lat="0" lon="0" rev="5400000"/>
              </a:camera>
              <a:lightRig rig="threePt" dir="t"/>
            </a:scene3d>
          </p:spPr>
        </p:pic>
        <p:pic>
          <p:nvPicPr>
            <p:cNvPr id="14" name="Picture 32"/>
            <p:cNvPicPr>
              <a:picLocks noChangeAspect="1" noChangeArrowheads="1"/>
            </p:cNvPicPr>
            <p:nvPr/>
          </p:nvPicPr>
          <p:blipFill>
            <a:blip r:embed="rId3" cstate="print"/>
            <a:srcRect/>
            <a:stretch>
              <a:fillRect/>
            </a:stretch>
          </p:blipFill>
          <p:spPr bwMode="auto">
            <a:xfrm>
              <a:off x="6629400" y="2181225"/>
              <a:ext cx="304800" cy="180975"/>
            </a:xfrm>
            <a:prstGeom prst="rect">
              <a:avLst/>
            </a:prstGeom>
            <a:noFill/>
            <a:ln w="9525">
              <a:noFill/>
              <a:miter lim="800000"/>
              <a:headEnd/>
              <a:tailEnd/>
            </a:ln>
            <a:scene3d>
              <a:camera prst="orthographicFront">
                <a:rot lat="0" lon="0" rev="5400000"/>
              </a:camera>
              <a:lightRig rig="threePt" dir="t"/>
            </a:scene3d>
          </p:spPr>
        </p:pic>
        <p:pic>
          <p:nvPicPr>
            <p:cNvPr id="15" name="Picture 32"/>
            <p:cNvPicPr>
              <a:picLocks noChangeAspect="1" noChangeArrowheads="1"/>
            </p:cNvPicPr>
            <p:nvPr/>
          </p:nvPicPr>
          <p:blipFill>
            <a:blip r:embed="rId3" cstate="print"/>
            <a:srcRect/>
            <a:stretch>
              <a:fillRect/>
            </a:stretch>
          </p:blipFill>
          <p:spPr bwMode="auto">
            <a:xfrm>
              <a:off x="6629400" y="2486025"/>
              <a:ext cx="304800" cy="180975"/>
            </a:xfrm>
            <a:prstGeom prst="rect">
              <a:avLst/>
            </a:prstGeom>
            <a:noFill/>
            <a:ln w="9525">
              <a:noFill/>
              <a:miter lim="800000"/>
              <a:headEnd/>
              <a:tailEnd/>
            </a:ln>
            <a:scene3d>
              <a:camera prst="orthographicFront">
                <a:rot lat="0" lon="0" rev="5400000"/>
              </a:camera>
              <a:lightRig rig="threePt" dir="t"/>
            </a:scene3d>
          </p:spPr>
        </p:pic>
        <p:pic>
          <p:nvPicPr>
            <p:cNvPr id="16" name="Picture 32"/>
            <p:cNvPicPr>
              <a:picLocks noChangeAspect="1" noChangeArrowheads="1"/>
            </p:cNvPicPr>
            <p:nvPr/>
          </p:nvPicPr>
          <p:blipFill>
            <a:blip r:embed="rId3" cstate="print"/>
            <a:srcRect/>
            <a:stretch>
              <a:fillRect/>
            </a:stretch>
          </p:blipFill>
          <p:spPr bwMode="auto">
            <a:xfrm>
              <a:off x="6629400" y="2743200"/>
              <a:ext cx="304800" cy="180975"/>
            </a:xfrm>
            <a:prstGeom prst="rect">
              <a:avLst/>
            </a:prstGeom>
            <a:noFill/>
            <a:ln w="9525">
              <a:noFill/>
              <a:miter lim="800000"/>
              <a:headEnd/>
              <a:tailEnd/>
            </a:ln>
            <a:scene3d>
              <a:camera prst="orthographicFront">
                <a:rot lat="0" lon="0" rev="5400000"/>
              </a:camera>
              <a:lightRig rig="threePt" dir="t"/>
            </a:scene3d>
          </p:spPr>
        </p:pic>
        <p:pic>
          <p:nvPicPr>
            <p:cNvPr id="17" name="Picture 32"/>
            <p:cNvPicPr>
              <a:picLocks noChangeAspect="1" noChangeArrowheads="1"/>
            </p:cNvPicPr>
            <p:nvPr/>
          </p:nvPicPr>
          <p:blipFill>
            <a:blip r:embed="rId3" cstate="print"/>
            <a:srcRect/>
            <a:stretch>
              <a:fillRect/>
            </a:stretch>
          </p:blipFill>
          <p:spPr bwMode="auto">
            <a:xfrm>
              <a:off x="6629400" y="3048000"/>
              <a:ext cx="304800" cy="180975"/>
            </a:xfrm>
            <a:prstGeom prst="rect">
              <a:avLst/>
            </a:prstGeom>
            <a:noFill/>
            <a:ln w="9525">
              <a:noFill/>
              <a:miter lim="800000"/>
              <a:headEnd/>
              <a:tailEnd/>
            </a:ln>
            <a:scene3d>
              <a:camera prst="orthographicFront">
                <a:rot lat="0" lon="0" rev="5400000"/>
              </a:camera>
              <a:lightRig rig="threePt" dir="t"/>
            </a:scene3d>
          </p:spPr>
        </p:pic>
        <p:pic>
          <p:nvPicPr>
            <p:cNvPr id="18" name="Picture 32"/>
            <p:cNvPicPr>
              <a:picLocks noChangeAspect="1" noChangeArrowheads="1"/>
            </p:cNvPicPr>
            <p:nvPr/>
          </p:nvPicPr>
          <p:blipFill>
            <a:blip r:embed="rId3" cstate="print"/>
            <a:srcRect/>
            <a:stretch>
              <a:fillRect/>
            </a:stretch>
          </p:blipFill>
          <p:spPr bwMode="auto">
            <a:xfrm>
              <a:off x="6629400" y="3352800"/>
              <a:ext cx="304800" cy="180975"/>
            </a:xfrm>
            <a:prstGeom prst="rect">
              <a:avLst/>
            </a:prstGeom>
            <a:noFill/>
            <a:ln w="9525">
              <a:noFill/>
              <a:miter lim="800000"/>
              <a:headEnd/>
              <a:tailEnd/>
            </a:ln>
            <a:scene3d>
              <a:camera prst="orthographicFront">
                <a:rot lat="0" lon="0" rev="5400000"/>
              </a:camera>
              <a:lightRig rig="threePt" dir="t"/>
            </a:scene3d>
          </p:spPr>
        </p:pic>
        <p:pic>
          <p:nvPicPr>
            <p:cNvPr id="19" name="Picture 32"/>
            <p:cNvPicPr>
              <a:picLocks noChangeAspect="1" noChangeArrowheads="1"/>
            </p:cNvPicPr>
            <p:nvPr/>
          </p:nvPicPr>
          <p:blipFill>
            <a:blip r:embed="rId3" cstate="print"/>
            <a:srcRect/>
            <a:stretch>
              <a:fillRect/>
            </a:stretch>
          </p:blipFill>
          <p:spPr bwMode="auto">
            <a:xfrm>
              <a:off x="6629400" y="3657600"/>
              <a:ext cx="304800" cy="180975"/>
            </a:xfrm>
            <a:prstGeom prst="rect">
              <a:avLst/>
            </a:prstGeom>
            <a:noFill/>
            <a:ln w="9525">
              <a:noFill/>
              <a:miter lim="800000"/>
              <a:headEnd/>
              <a:tailEnd/>
            </a:ln>
            <a:scene3d>
              <a:camera prst="orthographicFront">
                <a:rot lat="0" lon="0" rev="5400000"/>
              </a:camera>
              <a:lightRig rig="threePt" dir="t"/>
            </a:scene3d>
          </p:spPr>
        </p:pic>
        <p:pic>
          <p:nvPicPr>
            <p:cNvPr id="20" name="Picture 32"/>
            <p:cNvPicPr>
              <a:picLocks noChangeAspect="1" noChangeArrowheads="1"/>
            </p:cNvPicPr>
            <p:nvPr/>
          </p:nvPicPr>
          <p:blipFill>
            <a:blip r:embed="rId3" cstate="print"/>
            <a:srcRect/>
            <a:stretch>
              <a:fillRect/>
            </a:stretch>
          </p:blipFill>
          <p:spPr bwMode="auto">
            <a:xfrm>
              <a:off x="6629400" y="3962400"/>
              <a:ext cx="304800" cy="180975"/>
            </a:xfrm>
            <a:prstGeom prst="rect">
              <a:avLst/>
            </a:prstGeom>
            <a:noFill/>
            <a:ln w="9525">
              <a:noFill/>
              <a:miter lim="800000"/>
              <a:headEnd/>
              <a:tailEnd/>
            </a:ln>
            <a:scene3d>
              <a:camera prst="orthographicFront">
                <a:rot lat="0" lon="0" rev="5400000"/>
              </a:camera>
              <a:lightRig rig="threePt" dir="t"/>
            </a:scene3d>
          </p:spPr>
        </p:pic>
        <p:pic>
          <p:nvPicPr>
            <p:cNvPr id="21" name="Picture 32"/>
            <p:cNvPicPr>
              <a:picLocks noChangeAspect="1" noChangeArrowheads="1"/>
            </p:cNvPicPr>
            <p:nvPr/>
          </p:nvPicPr>
          <p:blipFill>
            <a:blip r:embed="rId3" cstate="print"/>
            <a:srcRect/>
            <a:stretch>
              <a:fillRect/>
            </a:stretch>
          </p:blipFill>
          <p:spPr bwMode="auto">
            <a:xfrm>
              <a:off x="6629400" y="4267200"/>
              <a:ext cx="304800" cy="180975"/>
            </a:xfrm>
            <a:prstGeom prst="rect">
              <a:avLst/>
            </a:prstGeom>
            <a:noFill/>
            <a:ln w="9525">
              <a:noFill/>
              <a:miter lim="800000"/>
              <a:headEnd/>
              <a:tailEnd/>
            </a:ln>
            <a:scene3d>
              <a:camera prst="orthographicFront">
                <a:rot lat="0" lon="0" rev="5400000"/>
              </a:camera>
              <a:lightRig rig="threePt" dir="t"/>
            </a:scene3d>
          </p:spPr>
        </p:pic>
        <p:pic>
          <p:nvPicPr>
            <p:cNvPr id="22" name="Picture 32"/>
            <p:cNvPicPr>
              <a:picLocks noChangeAspect="1" noChangeArrowheads="1"/>
            </p:cNvPicPr>
            <p:nvPr/>
          </p:nvPicPr>
          <p:blipFill>
            <a:blip r:embed="rId3" cstate="print"/>
            <a:srcRect/>
            <a:stretch>
              <a:fillRect/>
            </a:stretch>
          </p:blipFill>
          <p:spPr bwMode="auto">
            <a:xfrm>
              <a:off x="6629400" y="4543425"/>
              <a:ext cx="304800" cy="180975"/>
            </a:xfrm>
            <a:prstGeom prst="rect">
              <a:avLst/>
            </a:prstGeom>
            <a:noFill/>
            <a:ln w="9525">
              <a:noFill/>
              <a:miter lim="800000"/>
              <a:headEnd/>
              <a:tailEnd/>
            </a:ln>
            <a:scene3d>
              <a:camera prst="orthographicFront">
                <a:rot lat="0" lon="0" rev="5400000"/>
              </a:camera>
              <a:lightRig rig="threePt" dir="t"/>
            </a:scene3d>
          </p:spPr>
        </p:pic>
        <p:pic>
          <p:nvPicPr>
            <p:cNvPr id="23" name="Picture 32"/>
            <p:cNvPicPr>
              <a:picLocks noChangeAspect="1" noChangeArrowheads="1"/>
            </p:cNvPicPr>
            <p:nvPr/>
          </p:nvPicPr>
          <p:blipFill>
            <a:blip r:embed="rId3" cstate="print"/>
            <a:srcRect/>
            <a:stretch>
              <a:fillRect/>
            </a:stretch>
          </p:blipFill>
          <p:spPr bwMode="auto">
            <a:xfrm>
              <a:off x="6629400" y="4848225"/>
              <a:ext cx="304800" cy="180975"/>
            </a:xfrm>
            <a:prstGeom prst="rect">
              <a:avLst/>
            </a:prstGeom>
            <a:noFill/>
            <a:ln w="9525">
              <a:noFill/>
              <a:miter lim="800000"/>
              <a:headEnd/>
              <a:tailEnd/>
            </a:ln>
            <a:scene3d>
              <a:camera prst="orthographicFront">
                <a:rot lat="0" lon="0" rev="5400000"/>
              </a:camera>
              <a:lightRig rig="threePt" dir="t"/>
            </a:scene3d>
          </p:spPr>
        </p:pic>
        <p:pic>
          <p:nvPicPr>
            <p:cNvPr id="24" name="Picture 32"/>
            <p:cNvPicPr>
              <a:picLocks noChangeAspect="1" noChangeArrowheads="1"/>
            </p:cNvPicPr>
            <p:nvPr/>
          </p:nvPicPr>
          <p:blipFill>
            <a:blip r:embed="rId3" cstate="print"/>
            <a:srcRect/>
            <a:stretch>
              <a:fillRect/>
            </a:stretch>
          </p:blipFill>
          <p:spPr bwMode="auto">
            <a:xfrm>
              <a:off x="6629400" y="5153025"/>
              <a:ext cx="304800" cy="180975"/>
            </a:xfrm>
            <a:prstGeom prst="rect">
              <a:avLst/>
            </a:prstGeom>
            <a:noFill/>
            <a:ln w="9525">
              <a:noFill/>
              <a:miter lim="800000"/>
              <a:headEnd/>
              <a:tailEnd/>
            </a:ln>
            <a:scene3d>
              <a:camera prst="orthographicFront">
                <a:rot lat="0" lon="0" rev="5400000"/>
              </a:camera>
              <a:lightRig rig="threePt" dir="t"/>
            </a:scene3d>
          </p:spPr>
        </p:pic>
        <p:pic>
          <p:nvPicPr>
            <p:cNvPr id="25" name="Picture 32"/>
            <p:cNvPicPr>
              <a:picLocks noChangeAspect="1" noChangeArrowheads="1"/>
            </p:cNvPicPr>
            <p:nvPr/>
          </p:nvPicPr>
          <p:blipFill>
            <a:blip r:embed="rId3" cstate="print"/>
            <a:srcRect/>
            <a:stretch>
              <a:fillRect/>
            </a:stretch>
          </p:blipFill>
          <p:spPr bwMode="auto">
            <a:xfrm>
              <a:off x="6629400" y="5457825"/>
              <a:ext cx="304800" cy="180975"/>
            </a:xfrm>
            <a:prstGeom prst="rect">
              <a:avLst/>
            </a:prstGeom>
            <a:noFill/>
            <a:ln w="9525">
              <a:noFill/>
              <a:miter lim="800000"/>
              <a:headEnd/>
              <a:tailEnd/>
            </a:ln>
            <a:scene3d>
              <a:camera prst="orthographicFront">
                <a:rot lat="0" lon="0" rev="5400000"/>
              </a:camera>
              <a:lightRig rig="threePt" dir="t"/>
            </a:scene3d>
          </p:spPr>
        </p:pic>
        <p:pic>
          <p:nvPicPr>
            <p:cNvPr id="26" name="Picture 32"/>
            <p:cNvPicPr>
              <a:picLocks noChangeAspect="1" noChangeArrowheads="1"/>
            </p:cNvPicPr>
            <p:nvPr/>
          </p:nvPicPr>
          <p:blipFill>
            <a:blip r:embed="rId3" cstate="print"/>
            <a:srcRect/>
            <a:stretch>
              <a:fillRect/>
            </a:stretch>
          </p:blipFill>
          <p:spPr bwMode="auto">
            <a:xfrm>
              <a:off x="6629400" y="5762625"/>
              <a:ext cx="304800" cy="180975"/>
            </a:xfrm>
            <a:prstGeom prst="rect">
              <a:avLst/>
            </a:prstGeom>
            <a:noFill/>
            <a:ln w="9525">
              <a:noFill/>
              <a:miter lim="800000"/>
              <a:headEnd/>
              <a:tailEnd/>
            </a:ln>
            <a:scene3d>
              <a:camera prst="orthographicFront">
                <a:rot lat="0" lon="0" rev="5400000"/>
              </a:camera>
              <a:lightRig rig="threePt" dir="t"/>
            </a:scene3d>
          </p:spPr>
        </p:pic>
        <p:pic>
          <p:nvPicPr>
            <p:cNvPr id="27" name="Picture 32"/>
            <p:cNvPicPr>
              <a:picLocks noChangeAspect="1" noChangeArrowheads="1"/>
            </p:cNvPicPr>
            <p:nvPr/>
          </p:nvPicPr>
          <p:blipFill>
            <a:blip r:embed="rId3" cstate="print"/>
            <a:srcRect/>
            <a:stretch>
              <a:fillRect/>
            </a:stretch>
          </p:blipFill>
          <p:spPr bwMode="auto">
            <a:xfrm>
              <a:off x="6629400" y="6067425"/>
              <a:ext cx="304800" cy="180975"/>
            </a:xfrm>
            <a:prstGeom prst="rect">
              <a:avLst/>
            </a:prstGeom>
            <a:noFill/>
            <a:ln w="9525">
              <a:noFill/>
              <a:miter lim="800000"/>
              <a:headEnd/>
              <a:tailEnd/>
            </a:ln>
            <a:scene3d>
              <a:camera prst="orthographicFront">
                <a:rot lat="0" lon="0" rev="5400000"/>
              </a:camera>
              <a:lightRig rig="threePt" dir="t"/>
            </a:scene3d>
          </p:spPr>
        </p:pic>
        <p:pic>
          <p:nvPicPr>
            <p:cNvPr id="28" name="Picture 32"/>
            <p:cNvPicPr>
              <a:picLocks noChangeAspect="1" noChangeArrowheads="1"/>
            </p:cNvPicPr>
            <p:nvPr/>
          </p:nvPicPr>
          <p:blipFill>
            <a:blip r:embed="rId3" cstate="print"/>
            <a:srcRect/>
            <a:stretch>
              <a:fillRect/>
            </a:stretch>
          </p:blipFill>
          <p:spPr bwMode="auto">
            <a:xfrm>
              <a:off x="6629400" y="6372225"/>
              <a:ext cx="304800" cy="180975"/>
            </a:xfrm>
            <a:prstGeom prst="rect">
              <a:avLst/>
            </a:prstGeom>
            <a:noFill/>
            <a:ln w="9525">
              <a:noFill/>
              <a:miter lim="800000"/>
              <a:headEnd/>
              <a:tailEnd/>
            </a:ln>
            <a:scene3d>
              <a:camera prst="orthographicFront">
                <a:rot lat="0" lon="0" rev="5400000"/>
              </a:camera>
              <a:lightRig rig="threePt" dir="t"/>
            </a:scene3d>
          </p:spPr>
        </p:pic>
        <p:pic>
          <p:nvPicPr>
            <p:cNvPr id="29" name="Picture 32"/>
            <p:cNvPicPr>
              <a:picLocks noChangeAspect="1" noChangeArrowheads="1"/>
            </p:cNvPicPr>
            <p:nvPr/>
          </p:nvPicPr>
          <p:blipFill>
            <a:blip r:embed="rId3" cstate="print"/>
            <a:srcRect/>
            <a:stretch>
              <a:fillRect/>
            </a:stretch>
          </p:blipFill>
          <p:spPr bwMode="auto">
            <a:xfrm>
              <a:off x="6629400" y="6629400"/>
              <a:ext cx="304800" cy="180975"/>
            </a:xfrm>
            <a:prstGeom prst="rect">
              <a:avLst/>
            </a:prstGeom>
            <a:noFill/>
            <a:ln w="9525">
              <a:noFill/>
              <a:miter lim="800000"/>
              <a:headEnd/>
              <a:tailEnd/>
            </a:ln>
            <a:scene3d>
              <a:camera prst="orthographicFront">
                <a:rot lat="0" lon="0" rev="5400000"/>
              </a:camera>
              <a:lightRig rig="threePt" dir="t"/>
            </a:scene3d>
          </p:spPr>
        </p:pic>
      </p:grpSp>
      <p:sp>
        <p:nvSpPr>
          <p:cNvPr id="2" name="Vertical Title 1"/>
          <p:cNvSpPr>
            <a:spLocks noGrp="1"/>
          </p:cNvSpPr>
          <p:nvPr>
            <p:ph type="title" orient="vert"/>
          </p:nvPr>
        </p:nvSpPr>
        <p:spPr>
          <a:xfrm>
            <a:off x="7239000" y="1600200"/>
            <a:ext cx="1905000" cy="4876800"/>
          </a:xfrm>
          <a:prstGeom prst="rect">
            <a:avLst/>
          </a:prstGeo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0" y="457200"/>
            <a:ext cx="6934200" cy="5791200"/>
          </a:xfrm>
        </p:spPr>
        <p:txBody>
          <a:bodyPr vert="eaVert"/>
          <a:lstStyle>
            <a:lvl2pPr>
              <a:defRPr/>
            </a:lvl2pPr>
            <a:lvl3pPr>
              <a:defRPr/>
            </a:lvl3pPr>
            <a:lvl4pPr>
              <a:defRPr/>
            </a:lvl4pPr>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Date Placeholder 62"/>
          <p:cNvSpPr>
            <a:spLocks noGrp="1"/>
          </p:cNvSpPr>
          <p:nvPr>
            <p:ph type="dt" sz="half" idx="10"/>
          </p:nvPr>
        </p:nvSpPr>
        <p:spPr>
          <a:xfrm>
            <a:off x="457200" y="6461125"/>
            <a:ext cx="2133600" cy="396875"/>
          </a:xfrm>
          <a:prstGeom prst="rect">
            <a:avLst/>
          </a:prstGeom>
        </p:spPr>
        <p:txBody>
          <a:bodyPr/>
          <a:lstStyle>
            <a:lvl1pPr>
              <a:defRPr/>
            </a:lvl1pPr>
          </a:lstStyle>
          <a:p>
            <a:pPr>
              <a:defRPr/>
            </a:pPr>
            <a:fld id="{ECAA80F9-F94E-45AD-9D63-F970F635602C}" type="datetime1">
              <a:rPr lang="en-US"/>
              <a:pPr>
                <a:defRPr/>
              </a:pPr>
              <a:t>4/12/2012</a:t>
            </a:fld>
            <a:endParaRPr lang="en-US" dirty="0"/>
          </a:p>
        </p:txBody>
      </p:sp>
      <p:sp>
        <p:nvSpPr>
          <p:cNvPr id="31" name="Slide Number Placeholder 63"/>
          <p:cNvSpPr>
            <a:spLocks noGrp="1"/>
          </p:cNvSpPr>
          <p:nvPr>
            <p:ph type="sldNum" sz="quarter" idx="11"/>
          </p:nvPr>
        </p:nvSpPr>
        <p:spPr/>
        <p:txBody>
          <a:bodyPr/>
          <a:lstStyle>
            <a:lvl1pPr>
              <a:defRPr/>
            </a:lvl1pPr>
          </a:lstStyle>
          <a:p>
            <a:pPr>
              <a:defRPr/>
            </a:pPr>
            <a:fld id="{5D0E9F18-52CE-4E01-8FBE-F3AC4BE0B9AB}" type="slidenum">
              <a:rPr lang="en-US"/>
              <a:pPr>
                <a:defRPr/>
              </a:pPr>
              <a:t>‹#›</a:t>
            </a:fld>
            <a:endParaRPr lang="en-US"/>
          </a:p>
        </p:txBody>
      </p:sp>
      <p:sp>
        <p:nvSpPr>
          <p:cNvPr id="32" name="Footer Placeholder 64"/>
          <p:cNvSpPr>
            <a:spLocks noGrp="1"/>
          </p:cNvSpPr>
          <p:nvPr>
            <p:ph type="ftr" sz="quarter" idx="12"/>
          </p:nvPr>
        </p:nvSpPr>
        <p:spPr>
          <a:xfrm>
            <a:off x="2667000" y="6461125"/>
            <a:ext cx="3810000" cy="396875"/>
          </a:xfrm>
          <a:prstGeom prst="rect">
            <a:avLst/>
          </a:prstGeom>
        </p:spPr>
        <p:txBody>
          <a:bodyPr/>
          <a:lstStyle>
            <a:lvl1pPr>
              <a:defRPr/>
            </a:lvl1pPr>
          </a:lstStyle>
          <a:p>
            <a:pPr>
              <a:defRPr/>
            </a:pPr>
            <a:r>
              <a:rPr lang="en-US"/>
              <a:t>Northwest Portland Area Indian Health Board</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32996714-6A6D-4897-A520-C39D08A56E34}" type="datetimeFigureOut">
              <a:rPr lang="en-US" smtClean="0"/>
              <a:pPr/>
              <a:t>4/12/2012</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71339AAA-B74E-409C-8E08-3297828ADC67}" type="slidenum">
              <a:rPr lang="en-US" smtClean="0"/>
              <a:pPr/>
              <a:t>‹#›</a:t>
            </a:fld>
            <a:endParaRPr lang="en-US"/>
          </a:p>
        </p:txBody>
      </p:sp>
    </p:spTree>
    <p:extLst>
      <p:ext uri="{BB962C8B-B14F-4D97-AF65-F5344CB8AC3E}">
        <p14:creationId xmlns:p14="http://schemas.microsoft.com/office/powerpoint/2010/main" val="3554551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7"/>
          <p:cNvSpPr>
            <a:spLocks noChangeArrowheads="1"/>
          </p:cNvSpPr>
          <p:nvPr/>
        </p:nvSpPr>
        <p:spPr bwMode="auto">
          <a:xfrm>
            <a:off x="0" y="0"/>
            <a:ext cx="9144000" cy="1295400"/>
          </a:xfrm>
          <a:prstGeom prst="rect">
            <a:avLst/>
          </a:prstGeom>
          <a:solidFill>
            <a:srgbClr val="FFFFCC"/>
          </a:solidFill>
          <a:ln w="9525">
            <a:noFill/>
            <a:miter lim="800000"/>
            <a:headEnd/>
            <a:tailEnd/>
          </a:ln>
          <a:effectLst/>
        </p:spPr>
        <p:txBody>
          <a:bodyPr wrap="none" anchor="ctr"/>
          <a:lstStyle/>
          <a:p>
            <a:pPr>
              <a:defRPr/>
            </a:pPr>
            <a:endParaRPr lang="en-US"/>
          </a:p>
        </p:txBody>
      </p:sp>
      <p:pic>
        <p:nvPicPr>
          <p:cNvPr id="6" name="Picture 8" descr="NPAIHBtransparentTEAL"/>
          <p:cNvPicPr>
            <a:picLocks noChangeAspect="1" noChangeArrowheads="1"/>
          </p:cNvPicPr>
          <p:nvPr/>
        </p:nvPicPr>
        <p:blipFill>
          <a:blip r:embed="rId2" cstate="print"/>
          <a:srcRect/>
          <a:stretch>
            <a:fillRect/>
          </a:stretch>
        </p:blipFill>
        <p:spPr bwMode="auto">
          <a:xfrm>
            <a:off x="76200" y="228600"/>
            <a:ext cx="1219200" cy="1022350"/>
          </a:xfrm>
          <a:prstGeom prst="rect">
            <a:avLst/>
          </a:prstGeom>
          <a:noFill/>
          <a:ln w="9525">
            <a:noFill/>
            <a:miter lim="800000"/>
            <a:headEnd/>
            <a:tailEnd/>
          </a:ln>
        </p:spPr>
      </p:pic>
      <p:grpSp>
        <p:nvGrpSpPr>
          <p:cNvPr id="7" name="Group 40"/>
          <p:cNvGrpSpPr>
            <a:grpSpLocks/>
          </p:cNvGrpSpPr>
          <p:nvPr/>
        </p:nvGrpSpPr>
        <p:grpSpPr bwMode="auto">
          <a:xfrm>
            <a:off x="0" y="1295400"/>
            <a:ext cx="9144000" cy="180975"/>
            <a:chOff x="0" y="816"/>
            <a:chExt cx="5760" cy="114"/>
          </a:xfrm>
        </p:grpSpPr>
        <p:pic>
          <p:nvPicPr>
            <p:cNvPr id="8" name="Picture 10"/>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9" name="Picture 11"/>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10" name="Picture 12"/>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11" name="Picture 13"/>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12" name="Picture 14"/>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13" name="Picture 15"/>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14" name="Picture 16"/>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15" name="Picture 17"/>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16" name="Picture 18"/>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17" name="Picture 19"/>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18" name="Picture 20"/>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19" name="Picture 21"/>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20" name="Picture 22"/>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21" name="Picture 23"/>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22" name="Picture 24"/>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23" name="Picture 25"/>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24" name="Picture 26"/>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25" name="Picture 27"/>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26" name="Picture 28"/>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27" name="Picture 29"/>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28" name="Picture 30"/>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29" name="Picture 31"/>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30" name="Picture 32"/>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31" name="Picture 33"/>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32" name="Picture 34"/>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33" name="Picture 35"/>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34" name="Picture 36"/>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35" name="Picture 37"/>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36" name="Picture 38"/>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37" name="Picture 39"/>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sp>
        <p:nvSpPr>
          <p:cNvPr id="3" name="Content Placeholder 2"/>
          <p:cNvSpPr>
            <a:spLocks noGrp="1"/>
          </p:cNvSpPr>
          <p:nvPr>
            <p:ph idx="1"/>
          </p:nvPr>
        </p:nvSpPr>
        <p:spPr/>
        <p:txBody>
          <a:bodyPr/>
          <a:lstStyle>
            <a:lvl2pPr marL="741363" indent="-284163">
              <a:buClr>
                <a:srgbClr val="008080"/>
              </a:buClr>
              <a:buSzPct val="105000"/>
              <a:buFont typeface="Wingdings" pitchFamily="2" charset="2"/>
              <a:buChar char="§"/>
              <a:defRPr lang="en-US" sz="3400" b="0" dirty="0" smtClean="0">
                <a:solidFill>
                  <a:schemeClr val="tx1"/>
                </a:solidFill>
                <a:latin typeface="Trebuchet MS" pitchFamily="34" charset="0"/>
              </a:defRPr>
            </a:lvl2pPr>
            <a:lvl3pPr marL="1262063" indent="-347663">
              <a:buClr>
                <a:srgbClr val="B40000"/>
              </a:buClr>
              <a:buSzPct val="100000"/>
              <a:buFont typeface="Arial" pitchFamily="34" charset="0"/>
              <a:buChar char="•"/>
              <a:defRPr sz="2800" b="0">
                <a:solidFill>
                  <a:schemeClr val="tx1"/>
                </a:solidFill>
              </a:defRPr>
            </a:lvl3pPr>
            <a:lvl4pPr marL="1719263" indent="-347663">
              <a:buFont typeface="Trebuchet MS" pitchFamily="34" charset="0"/>
              <a:buChar char="—"/>
              <a:defRPr sz="2800">
                <a:solidFill>
                  <a:schemeClr val="tx1"/>
                </a:solidFill>
              </a:defRPr>
            </a:lvl4pPr>
            <a:lvl5pPr marL="2176463" indent="-347663">
              <a:buFont typeface="Trebuchet MS" pitchFamily="34" charset="0"/>
              <a:buChar char="—"/>
              <a:defRPr sz="24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2"/>
          <p:cNvSpPr>
            <a:spLocks noGrp="1" noChangeArrowheads="1"/>
          </p:cNvSpPr>
          <p:nvPr>
            <p:ph type="title"/>
          </p:nvPr>
        </p:nvSpPr>
        <p:spPr bwMode="auto">
          <a:xfrm>
            <a:off x="1371600" y="76200"/>
            <a:ext cx="7315200" cy="1143000"/>
          </a:xfrm>
          <a:prstGeom prst="rect">
            <a:avLst/>
          </a:prstGeom>
          <a:noFill/>
          <a:ln w="9525">
            <a:noFill/>
            <a:miter lim="800000"/>
            <a:headEnd/>
            <a:tailEnd/>
          </a:ln>
        </p:spPr>
        <p:txBody>
          <a:bodyPr/>
          <a:lstStyle>
            <a:lvl1pPr algn="l">
              <a:defRPr/>
            </a:lvl1pPr>
          </a:lstStyle>
          <a:p>
            <a:pPr lvl="0"/>
            <a:r>
              <a:rPr lang="en-US" smtClean="0"/>
              <a:t>Click to edit Master title style</a:t>
            </a:r>
            <a:endParaRPr lang="en-US" dirty="0" smtClean="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7"/>
          <p:cNvSpPr>
            <a:spLocks noChangeArrowheads="1"/>
          </p:cNvSpPr>
          <p:nvPr/>
        </p:nvSpPr>
        <p:spPr bwMode="auto">
          <a:xfrm>
            <a:off x="0" y="0"/>
            <a:ext cx="9144000" cy="3048000"/>
          </a:xfrm>
          <a:prstGeom prst="rect">
            <a:avLst/>
          </a:prstGeom>
          <a:solidFill>
            <a:srgbClr val="FFFFCC"/>
          </a:solidFill>
          <a:ln w="9525">
            <a:noFill/>
            <a:miter lim="800000"/>
            <a:headEnd/>
            <a:tailEnd/>
          </a:ln>
          <a:effectLst/>
        </p:spPr>
        <p:txBody>
          <a:bodyPr wrap="none" anchor="ctr"/>
          <a:lstStyle/>
          <a:p>
            <a:pPr>
              <a:defRPr/>
            </a:pPr>
            <a:endParaRPr lang="en-US"/>
          </a:p>
        </p:txBody>
      </p:sp>
      <p:grpSp>
        <p:nvGrpSpPr>
          <p:cNvPr id="5" name="Group 7"/>
          <p:cNvGrpSpPr>
            <a:grpSpLocks/>
          </p:cNvGrpSpPr>
          <p:nvPr/>
        </p:nvGrpSpPr>
        <p:grpSpPr bwMode="auto">
          <a:xfrm>
            <a:off x="0" y="2971800"/>
            <a:ext cx="9144000" cy="180975"/>
            <a:chOff x="0" y="816"/>
            <a:chExt cx="5760" cy="114"/>
          </a:xfrm>
        </p:grpSpPr>
        <p:pic>
          <p:nvPicPr>
            <p:cNvPr id="6" name="Picture 10"/>
            <p:cNvPicPr>
              <a:picLocks noChangeAspect="1" noChangeArrowheads="1"/>
            </p:cNvPicPr>
            <p:nvPr/>
          </p:nvPicPr>
          <p:blipFill>
            <a:blip r:embed="rId2" cstate="print"/>
            <a:srcRect/>
            <a:stretch>
              <a:fillRect/>
            </a:stretch>
          </p:blipFill>
          <p:spPr bwMode="auto">
            <a:xfrm>
              <a:off x="0" y="816"/>
              <a:ext cx="192" cy="114"/>
            </a:xfrm>
            <a:prstGeom prst="rect">
              <a:avLst/>
            </a:prstGeom>
            <a:noFill/>
            <a:ln w="9525">
              <a:noFill/>
              <a:miter lim="800000"/>
              <a:headEnd/>
              <a:tailEnd/>
            </a:ln>
          </p:spPr>
        </p:pic>
        <p:pic>
          <p:nvPicPr>
            <p:cNvPr id="7" name="Picture 11"/>
            <p:cNvPicPr>
              <a:picLocks noChangeAspect="1" noChangeArrowheads="1"/>
            </p:cNvPicPr>
            <p:nvPr/>
          </p:nvPicPr>
          <p:blipFill>
            <a:blip r:embed="rId3" cstate="print"/>
            <a:srcRect/>
            <a:stretch>
              <a:fillRect/>
            </a:stretch>
          </p:blipFill>
          <p:spPr bwMode="auto">
            <a:xfrm>
              <a:off x="192" y="816"/>
              <a:ext cx="192" cy="114"/>
            </a:xfrm>
            <a:prstGeom prst="rect">
              <a:avLst/>
            </a:prstGeom>
            <a:noFill/>
            <a:ln w="9525">
              <a:noFill/>
              <a:miter lim="800000"/>
              <a:headEnd/>
              <a:tailEnd/>
            </a:ln>
          </p:spPr>
        </p:pic>
        <p:pic>
          <p:nvPicPr>
            <p:cNvPr id="8" name="Picture 12"/>
            <p:cNvPicPr>
              <a:picLocks noChangeAspect="1" noChangeArrowheads="1"/>
            </p:cNvPicPr>
            <p:nvPr/>
          </p:nvPicPr>
          <p:blipFill>
            <a:blip r:embed="rId3" cstate="print"/>
            <a:srcRect/>
            <a:stretch>
              <a:fillRect/>
            </a:stretch>
          </p:blipFill>
          <p:spPr bwMode="auto">
            <a:xfrm>
              <a:off x="384" y="816"/>
              <a:ext cx="192" cy="114"/>
            </a:xfrm>
            <a:prstGeom prst="rect">
              <a:avLst/>
            </a:prstGeom>
            <a:noFill/>
            <a:ln w="9525">
              <a:noFill/>
              <a:miter lim="800000"/>
              <a:headEnd/>
              <a:tailEnd/>
            </a:ln>
          </p:spPr>
        </p:pic>
        <p:pic>
          <p:nvPicPr>
            <p:cNvPr id="9" name="Picture 13"/>
            <p:cNvPicPr>
              <a:picLocks noChangeAspect="1" noChangeArrowheads="1"/>
            </p:cNvPicPr>
            <p:nvPr/>
          </p:nvPicPr>
          <p:blipFill>
            <a:blip r:embed="rId3" cstate="print"/>
            <a:srcRect/>
            <a:stretch>
              <a:fillRect/>
            </a:stretch>
          </p:blipFill>
          <p:spPr bwMode="auto">
            <a:xfrm>
              <a:off x="576" y="816"/>
              <a:ext cx="192" cy="114"/>
            </a:xfrm>
            <a:prstGeom prst="rect">
              <a:avLst/>
            </a:prstGeom>
            <a:noFill/>
            <a:ln w="9525">
              <a:noFill/>
              <a:miter lim="800000"/>
              <a:headEnd/>
              <a:tailEnd/>
            </a:ln>
          </p:spPr>
        </p:pic>
        <p:pic>
          <p:nvPicPr>
            <p:cNvPr id="10" name="Picture 14"/>
            <p:cNvPicPr>
              <a:picLocks noChangeAspect="1" noChangeArrowheads="1"/>
            </p:cNvPicPr>
            <p:nvPr/>
          </p:nvPicPr>
          <p:blipFill>
            <a:blip r:embed="rId3" cstate="print"/>
            <a:srcRect/>
            <a:stretch>
              <a:fillRect/>
            </a:stretch>
          </p:blipFill>
          <p:spPr bwMode="auto">
            <a:xfrm>
              <a:off x="768" y="816"/>
              <a:ext cx="192" cy="114"/>
            </a:xfrm>
            <a:prstGeom prst="rect">
              <a:avLst/>
            </a:prstGeom>
            <a:noFill/>
            <a:ln w="9525">
              <a:noFill/>
              <a:miter lim="800000"/>
              <a:headEnd/>
              <a:tailEnd/>
            </a:ln>
          </p:spPr>
        </p:pic>
        <p:pic>
          <p:nvPicPr>
            <p:cNvPr id="11" name="Picture 15"/>
            <p:cNvPicPr>
              <a:picLocks noChangeAspect="1" noChangeArrowheads="1"/>
            </p:cNvPicPr>
            <p:nvPr/>
          </p:nvPicPr>
          <p:blipFill>
            <a:blip r:embed="rId3" cstate="print"/>
            <a:srcRect/>
            <a:stretch>
              <a:fillRect/>
            </a:stretch>
          </p:blipFill>
          <p:spPr bwMode="auto">
            <a:xfrm>
              <a:off x="960" y="816"/>
              <a:ext cx="192" cy="114"/>
            </a:xfrm>
            <a:prstGeom prst="rect">
              <a:avLst/>
            </a:prstGeom>
            <a:noFill/>
            <a:ln w="9525">
              <a:noFill/>
              <a:miter lim="800000"/>
              <a:headEnd/>
              <a:tailEnd/>
            </a:ln>
          </p:spPr>
        </p:pic>
        <p:pic>
          <p:nvPicPr>
            <p:cNvPr id="12" name="Picture 16"/>
            <p:cNvPicPr>
              <a:picLocks noChangeAspect="1" noChangeArrowheads="1"/>
            </p:cNvPicPr>
            <p:nvPr/>
          </p:nvPicPr>
          <p:blipFill>
            <a:blip r:embed="rId3" cstate="print"/>
            <a:srcRect/>
            <a:stretch>
              <a:fillRect/>
            </a:stretch>
          </p:blipFill>
          <p:spPr bwMode="auto">
            <a:xfrm>
              <a:off x="1152" y="816"/>
              <a:ext cx="192" cy="114"/>
            </a:xfrm>
            <a:prstGeom prst="rect">
              <a:avLst/>
            </a:prstGeom>
            <a:noFill/>
            <a:ln w="9525">
              <a:noFill/>
              <a:miter lim="800000"/>
              <a:headEnd/>
              <a:tailEnd/>
            </a:ln>
          </p:spPr>
        </p:pic>
        <p:pic>
          <p:nvPicPr>
            <p:cNvPr id="13" name="Picture 17"/>
            <p:cNvPicPr>
              <a:picLocks noChangeAspect="1" noChangeArrowheads="1"/>
            </p:cNvPicPr>
            <p:nvPr/>
          </p:nvPicPr>
          <p:blipFill>
            <a:blip r:embed="rId3" cstate="print"/>
            <a:srcRect/>
            <a:stretch>
              <a:fillRect/>
            </a:stretch>
          </p:blipFill>
          <p:spPr bwMode="auto">
            <a:xfrm>
              <a:off x="1344" y="816"/>
              <a:ext cx="192" cy="114"/>
            </a:xfrm>
            <a:prstGeom prst="rect">
              <a:avLst/>
            </a:prstGeom>
            <a:noFill/>
            <a:ln w="9525">
              <a:noFill/>
              <a:miter lim="800000"/>
              <a:headEnd/>
              <a:tailEnd/>
            </a:ln>
          </p:spPr>
        </p:pic>
        <p:pic>
          <p:nvPicPr>
            <p:cNvPr id="14" name="Picture 18"/>
            <p:cNvPicPr>
              <a:picLocks noChangeAspect="1" noChangeArrowheads="1"/>
            </p:cNvPicPr>
            <p:nvPr/>
          </p:nvPicPr>
          <p:blipFill>
            <a:blip r:embed="rId3" cstate="print"/>
            <a:srcRect/>
            <a:stretch>
              <a:fillRect/>
            </a:stretch>
          </p:blipFill>
          <p:spPr bwMode="auto">
            <a:xfrm>
              <a:off x="1536" y="816"/>
              <a:ext cx="192" cy="114"/>
            </a:xfrm>
            <a:prstGeom prst="rect">
              <a:avLst/>
            </a:prstGeom>
            <a:noFill/>
            <a:ln w="9525">
              <a:noFill/>
              <a:miter lim="800000"/>
              <a:headEnd/>
              <a:tailEnd/>
            </a:ln>
          </p:spPr>
        </p:pic>
        <p:pic>
          <p:nvPicPr>
            <p:cNvPr id="15" name="Picture 19"/>
            <p:cNvPicPr>
              <a:picLocks noChangeAspect="1" noChangeArrowheads="1"/>
            </p:cNvPicPr>
            <p:nvPr/>
          </p:nvPicPr>
          <p:blipFill>
            <a:blip r:embed="rId3" cstate="print"/>
            <a:srcRect/>
            <a:stretch>
              <a:fillRect/>
            </a:stretch>
          </p:blipFill>
          <p:spPr bwMode="auto">
            <a:xfrm>
              <a:off x="1728" y="816"/>
              <a:ext cx="192" cy="114"/>
            </a:xfrm>
            <a:prstGeom prst="rect">
              <a:avLst/>
            </a:prstGeom>
            <a:noFill/>
            <a:ln w="9525">
              <a:noFill/>
              <a:miter lim="800000"/>
              <a:headEnd/>
              <a:tailEnd/>
            </a:ln>
          </p:spPr>
        </p:pic>
        <p:pic>
          <p:nvPicPr>
            <p:cNvPr id="16" name="Picture 20"/>
            <p:cNvPicPr>
              <a:picLocks noChangeAspect="1" noChangeArrowheads="1"/>
            </p:cNvPicPr>
            <p:nvPr/>
          </p:nvPicPr>
          <p:blipFill>
            <a:blip r:embed="rId3" cstate="print"/>
            <a:srcRect/>
            <a:stretch>
              <a:fillRect/>
            </a:stretch>
          </p:blipFill>
          <p:spPr bwMode="auto">
            <a:xfrm>
              <a:off x="1920" y="816"/>
              <a:ext cx="192" cy="114"/>
            </a:xfrm>
            <a:prstGeom prst="rect">
              <a:avLst/>
            </a:prstGeom>
            <a:noFill/>
            <a:ln w="9525">
              <a:noFill/>
              <a:miter lim="800000"/>
              <a:headEnd/>
              <a:tailEnd/>
            </a:ln>
          </p:spPr>
        </p:pic>
        <p:pic>
          <p:nvPicPr>
            <p:cNvPr id="17" name="Picture 21"/>
            <p:cNvPicPr>
              <a:picLocks noChangeAspect="1" noChangeArrowheads="1"/>
            </p:cNvPicPr>
            <p:nvPr/>
          </p:nvPicPr>
          <p:blipFill>
            <a:blip r:embed="rId3" cstate="print"/>
            <a:srcRect/>
            <a:stretch>
              <a:fillRect/>
            </a:stretch>
          </p:blipFill>
          <p:spPr bwMode="auto">
            <a:xfrm>
              <a:off x="2112" y="816"/>
              <a:ext cx="192" cy="114"/>
            </a:xfrm>
            <a:prstGeom prst="rect">
              <a:avLst/>
            </a:prstGeom>
            <a:noFill/>
            <a:ln w="9525">
              <a:noFill/>
              <a:miter lim="800000"/>
              <a:headEnd/>
              <a:tailEnd/>
            </a:ln>
          </p:spPr>
        </p:pic>
        <p:pic>
          <p:nvPicPr>
            <p:cNvPr id="18" name="Picture 22"/>
            <p:cNvPicPr>
              <a:picLocks noChangeAspect="1" noChangeArrowheads="1"/>
            </p:cNvPicPr>
            <p:nvPr/>
          </p:nvPicPr>
          <p:blipFill>
            <a:blip r:embed="rId3" cstate="print"/>
            <a:srcRect/>
            <a:stretch>
              <a:fillRect/>
            </a:stretch>
          </p:blipFill>
          <p:spPr bwMode="auto">
            <a:xfrm>
              <a:off x="2304" y="816"/>
              <a:ext cx="192" cy="114"/>
            </a:xfrm>
            <a:prstGeom prst="rect">
              <a:avLst/>
            </a:prstGeom>
            <a:noFill/>
            <a:ln w="9525">
              <a:noFill/>
              <a:miter lim="800000"/>
              <a:headEnd/>
              <a:tailEnd/>
            </a:ln>
          </p:spPr>
        </p:pic>
        <p:pic>
          <p:nvPicPr>
            <p:cNvPr id="19" name="Picture 23"/>
            <p:cNvPicPr>
              <a:picLocks noChangeAspect="1" noChangeArrowheads="1"/>
            </p:cNvPicPr>
            <p:nvPr/>
          </p:nvPicPr>
          <p:blipFill>
            <a:blip r:embed="rId3" cstate="print"/>
            <a:srcRect/>
            <a:stretch>
              <a:fillRect/>
            </a:stretch>
          </p:blipFill>
          <p:spPr bwMode="auto">
            <a:xfrm>
              <a:off x="2496" y="816"/>
              <a:ext cx="192" cy="114"/>
            </a:xfrm>
            <a:prstGeom prst="rect">
              <a:avLst/>
            </a:prstGeom>
            <a:noFill/>
            <a:ln w="9525">
              <a:noFill/>
              <a:miter lim="800000"/>
              <a:headEnd/>
              <a:tailEnd/>
            </a:ln>
          </p:spPr>
        </p:pic>
        <p:pic>
          <p:nvPicPr>
            <p:cNvPr id="20" name="Picture 24"/>
            <p:cNvPicPr>
              <a:picLocks noChangeAspect="1" noChangeArrowheads="1"/>
            </p:cNvPicPr>
            <p:nvPr/>
          </p:nvPicPr>
          <p:blipFill>
            <a:blip r:embed="rId3" cstate="print"/>
            <a:srcRect/>
            <a:stretch>
              <a:fillRect/>
            </a:stretch>
          </p:blipFill>
          <p:spPr bwMode="auto">
            <a:xfrm>
              <a:off x="2688" y="816"/>
              <a:ext cx="192" cy="114"/>
            </a:xfrm>
            <a:prstGeom prst="rect">
              <a:avLst/>
            </a:prstGeom>
            <a:noFill/>
            <a:ln w="9525">
              <a:noFill/>
              <a:miter lim="800000"/>
              <a:headEnd/>
              <a:tailEnd/>
            </a:ln>
          </p:spPr>
        </p:pic>
        <p:pic>
          <p:nvPicPr>
            <p:cNvPr id="21" name="Picture 25"/>
            <p:cNvPicPr>
              <a:picLocks noChangeAspect="1" noChangeArrowheads="1"/>
            </p:cNvPicPr>
            <p:nvPr/>
          </p:nvPicPr>
          <p:blipFill>
            <a:blip r:embed="rId3" cstate="print"/>
            <a:srcRect/>
            <a:stretch>
              <a:fillRect/>
            </a:stretch>
          </p:blipFill>
          <p:spPr bwMode="auto">
            <a:xfrm>
              <a:off x="2880" y="816"/>
              <a:ext cx="192" cy="114"/>
            </a:xfrm>
            <a:prstGeom prst="rect">
              <a:avLst/>
            </a:prstGeom>
            <a:noFill/>
            <a:ln w="9525">
              <a:noFill/>
              <a:miter lim="800000"/>
              <a:headEnd/>
              <a:tailEnd/>
            </a:ln>
          </p:spPr>
        </p:pic>
        <p:pic>
          <p:nvPicPr>
            <p:cNvPr id="22" name="Picture 26"/>
            <p:cNvPicPr>
              <a:picLocks noChangeAspect="1" noChangeArrowheads="1"/>
            </p:cNvPicPr>
            <p:nvPr/>
          </p:nvPicPr>
          <p:blipFill>
            <a:blip r:embed="rId3" cstate="print"/>
            <a:srcRect/>
            <a:stretch>
              <a:fillRect/>
            </a:stretch>
          </p:blipFill>
          <p:spPr bwMode="auto">
            <a:xfrm>
              <a:off x="3072" y="816"/>
              <a:ext cx="192" cy="114"/>
            </a:xfrm>
            <a:prstGeom prst="rect">
              <a:avLst/>
            </a:prstGeom>
            <a:noFill/>
            <a:ln w="9525">
              <a:noFill/>
              <a:miter lim="800000"/>
              <a:headEnd/>
              <a:tailEnd/>
            </a:ln>
          </p:spPr>
        </p:pic>
        <p:pic>
          <p:nvPicPr>
            <p:cNvPr id="23" name="Picture 27"/>
            <p:cNvPicPr>
              <a:picLocks noChangeAspect="1" noChangeArrowheads="1"/>
            </p:cNvPicPr>
            <p:nvPr/>
          </p:nvPicPr>
          <p:blipFill>
            <a:blip r:embed="rId3" cstate="print"/>
            <a:srcRect/>
            <a:stretch>
              <a:fillRect/>
            </a:stretch>
          </p:blipFill>
          <p:spPr bwMode="auto">
            <a:xfrm>
              <a:off x="3264" y="816"/>
              <a:ext cx="192" cy="114"/>
            </a:xfrm>
            <a:prstGeom prst="rect">
              <a:avLst/>
            </a:prstGeom>
            <a:noFill/>
            <a:ln w="9525">
              <a:noFill/>
              <a:miter lim="800000"/>
              <a:headEnd/>
              <a:tailEnd/>
            </a:ln>
          </p:spPr>
        </p:pic>
        <p:pic>
          <p:nvPicPr>
            <p:cNvPr id="24" name="Picture 28"/>
            <p:cNvPicPr>
              <a:picLocks noChangeAspect="1" noChangeArrowheads="1"/>
            </p:cNvPicPr>
            <p:nvPr/>
          </p:nvPicPr>
          <p:blipFill>
            <a:blip r:embed="rId3" cstate="print"/>
            <a:srcRect/>
            <a:stretch>
              <a:fillRect/>
            </a:stretch>
          </p:blipFill>
          <p:spPr bwMode="auto">
            <a:xfrm>
              <a:off x="3456" y="816"/>
              <a:ext cx="192" cy="114"/>
            </a:xfrm>
            <a:prstGeom prst="rect">
              <a:avLst/>
            </a:prstGeom>
            <a:noFill/>
            <a:ln w="9525">
              <a:noFill/>
              <a:miter lim="800000"/>
              <a:headEnd/>
              <a:tailEnd/>
            </a:ln>
          </p:spPr>
        </p:pic>
        <p:pic>
          <p:nvPicPr>
            <p:cNvPr id="25" name="Picture 29"/>
            <p:cNvPicPr>
              <a:picLocks noChangeAspect="1" noChangeArrowheads="1"/>
            </p:cNvPicPr>
            <p:nvPr/>
          </p:nvPicPr>
          <p:blipFill>
            <a:blip r:embed="rId3" cstate="print"/>
            <a:srcRect/>
            <a:stretch>
              <a:fillRect/>
            </a:stretch>
          </p:blipFill>
          <p:spPr bwMode="auto">
            <a:xfrm>
              <a:off x="3648" y="816"/>
              <a:ext cx="192" cy="114"/>
            </a:xfrm>
            <a:prstGeom prst="rect">
              <a:avLst/>
            </a:prstGeom>
            <a:noFill/>
            <a:ln w="9525">
              <a:noFill/>
              <a:miter lim="800000"/>
              <a:headEnd/>
              <a:tailEnd/>
            </a:ln>
          </p:spPr>
        </p:pic>
        <p:pic>
          <p:nvPicPr>
            <p:cNvPr id="26" name="Picture 30"/>
            <p:cNvPicPr>
              <a:picLocks noChangeAspect="1" noChangeArrowheads="1"/>
            </p:cNvPicPr>
            <p:nvPr/>
          </p:nvPicPr>
          <p:blipFill>
            <a:blip r:embed="rId3" cstate="print"/>
            <a:srcRect/>
            <a:stretch>
              <a:fillRect/>
            </a:stretch>
          </p:blipFill>
          <p:spPr bwMode="auto">
            <a:xfrm>
              <a:off x="3840" y="816"/>
              <a:ext cx="192" cy="114"/>
            </a:xfrm>
            <a:prstGeom prst="rect">
              <a:avLst/>
            </a:prstGeom>
            <a:noFill/>
            <a:ln w="9525">
              <a:noFill/>
              <a:miter lim="800000"/>
              <a:headEnd/>
              <a:tailEnd/>
            </a:ln>
          </p:spPr>
        </p:pic>
        <p:pic>
          <p:nvPicPr>
            <p:cNvPr id="27" name="Picture 31"/>
            <p:cNvPicPr>
              <a:picLocks noChangeAspect="1" noChangeArrowheads="1"/>
            </p:cNvPicPr>
            <p:nvPr/>
          </p:nvPicPr>
          <p:blipFill>
            <a:blip r:embed="rId3" cstate="print"/>
            <a:srcRect/>
            <a:stretch>
              <a:fillRect/>
            </a:stretch>
          </p:blipFill>
          <p:spPr bwMode="auto">
            <a:xfrm>
              <a:off x="4032" y="816"/>
              <a:ext cx="192" cy="114"/>
            </a:xfrm>
            <a:prstGeom prst="rect">
              <a:avLst/>
            </a:prstGeom>
            <a:noFill/>
            <a:ln w="9525">
              <a:noFill/>
              <a:miter lim="800000"/>
              <a:headEnd/>
              <a:tailEnd/>
            </a:ln>
          </p:spPr>
        </p:pic>
        <p:pic>
          <p:nvPicPr>
            <p:cNvPr id="28" name="Picture 32"/>
            <p:cNvPicPr>
              <a:picLocks noChangeAspect="1" noChangeArrowheads="1"/>
            </p:cNvPicPr>
            <p:nvPr/>
          </p:nvPicPr>
          <p:blipFill>
            <a:blip r:embed="rId3" cstate="print"/>
            <a:srcRect/>
            <a:stretch>
              <a:fillRect/>
            </a:stretch>
          </p:blipFill>
          <p:spPr bwMode="auto">
            <a:xfrm>
              <a:off x="4224" y="816"/>
              <a:ext cx="192" cy="114"/>
            </a:xfrm>
            <a:prstGeom prst="rect">
              <a:avLst/>
            </a:prstGeom>
            <a:noFill/>
            <a:ln w="9525">
              <a:noFill/>
              <a:miter lim="800000"/>
              <a:headEnd/>
              <a:tailEnd/>
            </a:ln>
          </p:spPr>
        </p:pic>
        <p:pic>
          <p:nvPicPr>
            <p:cNvPr id="29" name="Picture 33"/>
            <p:cNvPicPr>
              <a:picLocks noChangeAspect="1" noChangeArrowheads="1"/>
            </p:cNvPicPr>
            <p:nvPr/>
          </p:nvPicPr>
          <p:blipFill>
            <a:blip r:embed="rId3" cstate="print"/>
            <a:srcRect/>
            <a:stretch>
              <a:fillRect/>
            </a:stretch>
          </p:blipFill>
          <p:spPr bwMode="auto">
            <a:xfrm>
              <a:off x="4416" y="816"/>
              <a:ext cx="192" cy="114"/>
            </a:xfrm>
            <a:prstGeom prst="rect">
              <a:avLst/>
            </a:prstGeom>
            <a:noFill/>
            <a:ln w="9525">
              <a:noFill/>
              <a:miter lim="800000"/>
              <a:headEnd/>
              <a:tailEnd/>
            </a:ln>
          </p:spPr>
        </p:pic>
        <p:pic>
          <p:nvPicPr>
            <p:cNvPr id="30" name="Picture 34"/>
            <p:cNvPicPr>
              <a:picLocks noChangeAspect="1" noChangeArrowheads="1"/>
            </p:cNvPicPr>
            <p:nvPr/>
          </p:nvPicPr>
          <p:blipFill>
            <a:blip r:embed="rId3" cstate="print"/>
            <a:srcRect/>
            <a:stretch>
              <a:fillRect/>
            </a:stretch>
          </p:blipFill>
          <p:spPr bwMode="auto">
            <a:xfrm>
              <a:off x="4608" y="816"/>
              <a:ext cx="192" cy="114"/>
            </a:xfrm>
            <a:prstGeom prst="rect">
              <a:avLst/>
            </a:prstGeom>
            <a:noFill/>
            <a:ln w="9525">
              <a:noFill/>
              <a:miter lim="800000"/>
              <a:headEnd/>
              <a:tailEnd/>
            </a:ln>
          </p:spPr>
        </p:pic>
        <p:pic>
          <p:nvPicPr>
            <p:cNvPr id="31" name="Picture 35"/>
            <p:cNvPicPr>
              <a:picLocks noChangeAspect="1" noChangeArrowheads="1"/>
            </p:cNvPicPr>
            <p:nvPr/>
          </p:nvPicPr>
          <p:blipFill>
            <a:blip r:embed="rId3" cstate="print"/>
            <a:srcRect/>
            <a:stretch>
              <a:fillRect/>
            </a:stretch>
          </p:blipFill>
          <p:spPr bwMode="auto">
            <a:xfrm>
              <a:off x="4800" y="816"/>
              <a:ext cx="192" cy="114"/>
            </a:xfrm>
            <a:prstGeom prst="rect">
              <a:avLst/>
            </a:prstGeom>
            <a:noFill/>
            <a:ln w="9525">
              <a:noFill/>
              <a:miter lim="800000"/>
              <a:headEnd/>
              <a:tailEnd/>
            </a:ln>
          </p:spPr>
        </p:pic>
        <p:pic>
          <p:nvPicPr>
            <p:cNvPr id="32" name="Picture 36"/>
            <p:cNvPicPr>
              <a:picLocks noChangeAspect="1" noChangeArrowheads="1"/>
            </p:cNvPicPr>
            <p:nvPr/>
          </p:nvPicPr>
          <p:blipFill>
            <a:blip r:embed="rId3" cstate="print"/>
            <a:srcRect/>
            <a:stretch>
              <a:fillRect/>
            </a:stretch>
          </p:blipFill>
          <p:spPr bwMode="auto">
            <a:xfrm>
              <a:off x="4992" y="816"/>
              <a:ext cx="192" cy="114"/>
            </a:xfrm>
            <a:prstGeom prst="rect">
              <a:avLst/>
            </a:prstGeom>
            <a:noFill/>
            <a:ln w="9525">
              <a:noFill/>
              <a:miter lim="800000"/>
              <a:headEnd/>
              <a:tailEnd/>
            </a:ln>
          </p:spPr>
        </p:pic>
        <p:pic>
          <p:nvPicPr>
            <p:cNvPr id="33" name="Picture 37"/>
            <p:cNvPicPr>
              <a:picLocks noChangeAspect="1" noChangeArrowheads="1"/>
            </p:cNvPicPr>
            <p:nvPr/>
          </p:nvPicPr>
          <p:blipFill>
            <a:blip r:embed="rId3" cstate="print"/>
            <a:srcRect/>
            <a:stretch>
              <a:fillRect/>
            </a:stretch>
          </p:blipFill>
          <p:spPr bwMode="auto">
            <a:xfrm>
              <a:off x="5184" y="816"/>
              <a:ext cx="192" cy="114"/>
            </a:xfrm>
            <a:prstGeom prst="rect">
              <a:avLst/>
            </a:prstGeom>
            <a:noFill/>
            <a:ln w="9525">
              <a:noFill/>
              <a:miter lim="800000"/>
              <a:headEnd/>
              <a:tailEnd/>
            </a:ln>
          </p:spPr>
        </p:pic>
        <p:pic>
          <p:nvPicPr>
            <p:cNvPr id="34" name="Picture 38"/>
            <p:cNvPicPr>
              <a:picLocks noChangeAspect="1" noChangeArrowheads="1"/>
            </p:cNvPicPr>
            <p:nvPr/>
          </p:nvPicPr>
          <p:blipFill>
            <a:blip r:embed="rId3" cstate="print"/>
            <a:srcRect/>
            <a:stretch>
              <a:fillRect/>
            </a:stretch>
          </p:blipFill>
          <p:spPr bwMode="auto">
            <a:xfrm>
              <a:off x="5376" y="816"/>
              <a:ext cx="192" cy="114"/>
            </a:xfrm>
            <a:prstGeom prst="rect">
              <a:avLst/>
            </a:prstGeom>
            <a:noFill/>
            <a:ln w="9525">
              <a:noFill/>
              <a:miter lim="800000"/>
              <a:headEnd/>
              <a:tailEnd/>
            </a:ln>
          </p:spPr>
        </p:pic>
        <p:pic>
          <p:nvPicPr>
            <p:cNvPr id="35" name="Picture 39"/>
            <p:cNvPicPr>
              <a:picLocks noChangeAspect="1" noChangeArrowheads="1"/>
            </p:cNvPicPr>
            <p:nvPr/>
          </p:nvPicPr>
          <p:blipFill>
            <a:blip r:embed="rId3" cstate="print"/>
            <a:srcRect/>
            <a:stretch>
              <a:fillRect/>
            </a:stretch>
          </p:blipFill>
          <p:spPr bwMode="auto">
            <a:xfrm>
              <a:off x="5568" y="816"/>
              <a:ext cx="192" cy="114"/>
            </a:xfrm>
            <a:prstGeom prst="rect">
              <a:avLst/>
            </a:prstGeom>
            <a:noFill/>
            <a:ln w="9525">
              <a:noFill/>
              <a:miter lim="800000"/>
              <a:headEnd/>
              <a:tailEnd/>
            </a:ln>
          </p:spPr>
        </p:pic>
      </p:grpSp>
      <p:sp>
        <p:nvSpPr>
          <p:cNvPr id="2" name="Title 1"/>
          <p:cNvSpPr>
            <a:spLocks noGrp="1"/>
          </p:cNvSpPr>
          <p:nvPr>
            <p:ph type="title"/>
          </p:nvPr>
        </p:nvSpPr>
        <p:spPr>
          <a:xfrm>
            <a:off x="762000" y="3276600"/>
            <a:ext cx="7772400" cy="1362075"/>
          </a:xfrm>
          <a:prstGeom prst="rect">
            <a:avLst/>
          </a:prstGeo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1371600"/>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7"/>
          <p:cNvSpPr>
            <a:spLocks noChangeArrowheads="1"/>
          </p:cNvSpPr>
          <p:nvPr/>
        </p:nvSpPr>
        <p:spPr bwMode="auto">
          <a:xfrm>
            <a:off x="0" y="0"/>
            <a:ext cx="9144000" cy="1295400"/>
          </a:xfrm>
          <a:prstGeom prst="rect">
            <a:avLst/>
          </a:prstGeom>
          <a:solidFill>
            <a:srgbClr val="FFFFCC"/>
          </a:solidFill>
          <a:ln w="9525">
            <a:noFill/>
            <a:miter lim="800000"/>
            <a:headEnd/>
            <a:tailEnd/>
          </a:ln>
          <a:effectLst/>
        </p:spPr>
        <p:txBody>
          <a:bodyPr wrap="none" anchor="ctr"/>
          <a:lstStyle/>
          <a:p>
            <a:pPr>
              <a:defRPr/>
            </a:pPr>
            <a:endParaRPr lang="en-US"/>
          </a:p>
        </p:txBody>
      </p:sp>
      <p:pic>
        <p:nvPicPr>
          <p:cNvPr id="7" name="Picture 8" descr="NPAIHBtransparentTEAL"/>
          <p:cNvPicPr>
            <a:picLocks noChangeAspect="1" noChangeArrowheads="1"/>
          </p:cNvPicPr>
          <p:nvPr/>
        </p:nvPicPr>
        <p:blipFill>
          <a:blip r:embed="rId2" cstate="print"/>
          <a:srcRect/>
          <a:stretch>
            <a:fillRect/>
          </a:stretch>
        </p:blipFill>
        <p:spPr bwMode="auto">
          <a:xfrm>
            <a:off x="76200" y="228600"/>
            <a:ext cx="1219200" cy="1022350"/>
          </a:xfrm>
          <a:prstGeom prst="rect">
            <a:avLst/>
          </a:prstGeom>
          <a:noFill/>
          <a:ln w="9525">
            <a:noFill/>
            <a:miter lim="800000"/>
            <a:headEnd/>
            <a:tailEnd/>
          </a:ln>
        </p:spPr>
      </p:pic>
      <p:grpSp>
        <p:nvGrpSpPr>
          <p:cNvPr id="8" name="Group 40"/>
          <p:cNvGrpSpPr>
            <a:grpSpLocks/>
          </p:cNvGrpSpPr>
          <p:nvPr/>
        </p:nvGrpSpPr>
        <p:grpSpPr bwMode="auto">
          <a:xfrm>
            <a:off x="0" y="1295400"/>
            <a:ext cx="9144000" cy="180975"/>
            <a:chOff x="0" y="816"/>
            <a:chExt cx="5760" cy="114"/>
          </a:xfrm>
        </p:grpSpPr>
        <p:pic>
          <p:nvPicPr>
            <p:cNvPr id="9" name="Picture 10"/>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10" name="Picture 11"/>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11" name="Picture 12"/>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12" name="Picture 13"/>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13" name="Picture 14"/>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14" name="Picture 15"/>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15" name="Picture 16"/>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16" name="Picture 17"/>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17" name="Picture 18"/>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18" name="Picture 19"/>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19" name="Picture 20"/>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20" name="Picture 21"/>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21" name="Picture 22"/>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22" name="Picture 23"/>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23" name="Picture 24"/>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24" name="Picture 25"/>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25" name="Picture 26"/>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26" name="Picture 27"/>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27" name="Picture 28"/>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28" name="Picture 29"/>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29" name="Picture 30"/>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30" name="Picture 31"/>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31" name="Picture 32"/>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32" name="Picture 33"/>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33" name="Picture 34"/>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34" name="Picture 35"/>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35" name="Picture 36"/>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36" name="Picture 37"/>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37" name="Picture 38"/>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38" name="Picture 39"/>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sp>
        <p:nvSpPr>
          <p:cNvPr id="3" name="Content Placeholder 2"/>
          <p:cNvSpPr>
            <a:spLocks noGrp="1"/>
          </p:cNvSpPr>
          <p:nvPr>
            <p:ph sz="half" idx="1"/>
          </p:nvPr>
        </p:nvSpPr>
        <p:spPr>
          <a:xfrm>
            <a:off x="457200" y="1752600"/>
            <a:ext cx="4038600" cy="4648200"/>
          </a:xfrm>
        </p:spPr>
        <p:txBody>
          <a:bodyPr/>
          <a:lstStyle>
            <a:lvl1pPr>
              <a:defRPr sz="2800"/>
            </a:lvl1pPr>
            <a:lvl2pPr marL="804863" indent="-347663">
              <a:buSzPct val="85000"/>
              <a:defRPr lang="en-US" sz="2000" b="0" dirty="0" smtClean="0">
                <a:solidFill>
                  <a:schemeClr val="tx1"/>
                </a:solidFill>
                <a:latin typeface="Trebuchet MS" pitchFamily="34" charset="0"/>
              </a:defRPr>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52600"/>
            <a:ext cx="4038600" cy="4648200"/>
          </a:xfrm>
        </p:spPr>
        <p:txBody>
          <a:bodyPr/>
          <a:lstStyle>
            <a:lvl1pPr>
              <a:defRPr sz="2800"/>
            </a:lvl1pPr>
            <a:lvl2pPr marL="806450" indent="-285750">
              <a:tabLst/>
              <a:defRPr lang="en-US" sz="2000" dirty="0" smtClean="0">
                <a:solidFill>
                  <a:schemeClr val="tx1"/>
                </a:solidFill>
                <a:latin typeface="Trebuchet MS" pitchFamily="34" charset="0"/>
              </a:defRPr>
            </a:lvl2pPr>
            <a:lvl3pPr>
              <a:defRPr sz="2000">
                <a:solidFill>
                  <a:schemeClr val="tx1"/>
                </a:solidFill>
              </a:defRPr>
            </a:lvl3pPr>
            <a:lvl4pPr>
              <a:defRPr sz="1800">
                <a:solidFill>
                  <a:schemeClr val="tx1"/>
                </a:solidFill>
              </a:defRPr>
            </a:lvl4pPr>
            <a:lvl5pPr>
              <a:defRPr sz="1800">
                <a:solidFill>
                  <a:schemeClr val="tx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2"/>
          <p:cNvSpPr>
            <a:spLocks noGrp="1" noChangeArrowheads="1"/>
          </p:cNvSpPr>
          <p:nvPr>
            <p:ph type="title"/>
          </p:nvPr>
        </p:nvSpPr>
        <p:spPr bwMode="auto">
          <a:xfrm>
            <a:off x="1371600" y="76200"/>
            <a:ext cx="7315200" cy="1143000"/>
          </a:xfrm>
          <a:prstGeom prst="rect">
            <a:avLst/>
          </a:prstGeom>
          <a:noFill/>
          <a:ln w="9525">
            <a:noFill/>
            <a:miter lim="800000"/>
            <a:headEnd/>
            <a:tailEnd/>
          </a:ln>
        </p:spPr>
        <p:txBody>
          <a:bodyPr/>
          <a:lstStyle>
            <a:lvl1pPr algn="l">
              <a:defRPr/>
            </a:lvl1pPr>
          </a:lstStyle>
          <a:p>
            <a:pPr lvl="0"/>
            <a:r>
              <a:rPr lang="en-US" smtClean="0"/>
              <a:t>Click to edit Master title style</a:t>
            </a:r>
            <a:endParaRPr lang="en-US" dirty="0" smtClean="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Rectangle 7"/>
          <p:cNvSpPr>
            <a:spLocks noChangeArrowheads="1"/>
          </p:cNvSpPr>
          <p:nvPr/>
        </p:nvSpPr>
        <p:spPr bwMode="auto">
          <a:xfrm>
            <a:off x="0" y="0"/>
            <a:ext cx="9144000" cy="1295400"/>
          </a:xfrm>
          <a:prstGeom prst="rect">
            <a:avLst/>
          </a:prstGeom>
          <a:solidFill>
            <a:srgbClr val="FFFFCC"/>
          </a:solidFill>
          <a:ln w="9525">
            <a:noFill/>
            <a:miter lim="800000"/>
            <a:headEnd/>
            <a:tailEnd/>
          </a:ln>
          <a:effectLst/>
        </p:spPr>
        <p:txBody>
          <a:bodyPr wrap="none" anchor="ctr"/>
          <a:lstStyle/>
          <a:p>
            <a:pPr>
              <a:defRPr/>
            </a:pPr>
            <a:endParaRPr lang="en-US"/>
          </a:p>
        </p:txBody>
      </p:sp>
      <p:pic>
        <p:nvPicPr>
          <p:cNvPr id="8" name="Picture 8" descr="NPAIHBtransparentTEAL"/>
          <p:cNvPicPr>
            <a:picLocks noChangeAspect="1" noChangeArrowheads="1"/>
          </p:cNvPicPr>
          <p:nvPr/>
        </p:nvPicPr>
        <p:blipFill>
          <a:blip r:embed="rId2" cstate="print"/>
          <a:srcRect/>
          <a:stretch>
            <a:fillRect/>
          </a:stretch>
        </p:blipFill>
        <p:spPr bwMode="auto">
          <a:xfrm>
            <a:off x="76200" y="228600"/>
            <a:ext cx="1219200" cy="1022350"/>
          </a:xfrm>
          <a:prstGeom prst="rect">
            <a:avLst/>
          </a:prstGeom>
          <a:noFill/>
          <a:ln w="9525">
            <a:noFill/>
            <a:miter lim="800000"/>
            <a:headEnd/>
            <a:tailEnd/>
          </a:ln>
        </p:spPr>
      </p:pic>
      <p:grpSp>
        <p:nvGrpSpPr>
          <p:cNvPr id="9" name="Group 40"/>
          <p:cNvGrpSpPr>
            <a:grpSpLocks/>
          </p:cNvGrpSpPr>
          <p:nvPr/>
        </p:nvGrpSpPr>
        <p:grpSpPr bwMode="auto">
          <a:xfrm>
            <a:off x="0" y="1295400"/>
            <a:ext cx="9144000" cy="180975"/>
            <a:chOff x="0" y="816"/>
            <a:chExt cx="5760" cy="114"/>
          </a:xfrm>
        </p:grpSpPr>
        <p:pic>
          <p:nvPicPr>
            <p:cNvPr id="10" name="Picture 10"/>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12" name="Picture 10"/>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13" name="Picture 11"/>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14" name="Picture 12"/>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15" name="Picture 13"/>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16" name="Picture 14"/>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17" name="Picture 15"/>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18" name="Picture 16"/>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19" name="Picture 17"/>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20" name="Picture 18"/>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21" name="Picture 19"/>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22" name="Picture 20"/>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23" name="Picture 21"/>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24" name="Picture 22"/>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25" name="Picture 23"/>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26" name="Picture 24"/>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27" name="Picture 25"/>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28" name="Picture 26"/>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29" name="Picture 27"/>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30" name="Picture 28"/>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31" name="Picture 29"/>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32" name="Picture 30"/>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33" name="Picture 31"/>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34" name="Picture 32"/>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35" name="Picture 33"/>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36" name="Picture 34"/>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37" name="Picture 35"/>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38" name="Picture 36"/>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39" name="Picture 37"/>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40" name="Picture 38"/>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sp>
        <p:nvSpPr>
          <p:cNvPr id="3" name="Text Placeholder 2"/>
          <p:cNvSpPr>
            <a:spLocks noGrp="1"/>
          </p:cNvSpPr>
          <p:nvPr>
            <p:ph type="body" idx="1"/>
          </p:nvPr>
        </p:nvSpPr>
        <p:spPr>
          <a:xfrm>
            <a:off x="457200" y="1524000"/>
            <a:ext cx="4040188" cy="8382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4040188" cy="3962400"/>
          </a:xfrm>
        </p:spPr>
        <p:txBody>
          <a:bodyPr/>
          <a:lstStyle>
            <a:lvl1pPr>
              <a:defRPr sz="2400"/>
            </a:lvl1pPr>
            <a:lvl2pPr marL="804863" indent="-347663">
              <a:defRPr lang="en-US" sz="2000" dirty="0" smtClean="0">
                <a:solidFill>
                  <a:schemeClr val="tx1"/>
                </a:solidFill>
                <a:latin typeface="Trebuchet MS" pitchFamily="34" charset="0"/>
              </a:defRPr>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24000"/>
            <a:ext cx="4041775" cy="8382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962401"/>
          </a:xfrm>
        </p:spPr>
        <p:txBody>
          <a:bodyPr/>
          <a:lstStyle>
            <a:lvl1pPr>
              <a:defRPr sz="2400"/>
            </a:lvl1pPr>
            <a:lvl2pPr marL="804863" indent="-347663">
              <a:defRPr lang="en-US" sz="2000" dirty="0" smtClean="0">
                <a:solidFill>
                  <a:schemeClr val="tx1"/>
                </a:solidFill>
                <a:latin typeface="Trebuchet MS" pitchFamily="34" charset="0"/>
              </a:defRPr>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itle 10"/>
          <p:cNvSpPr>
            <a:spLocks noGrp="1"/>
          </p:cNvSpPr>
          <p:nvPr>
            <p:ph type="title"/>
          </p:nvPr>
        </p:nvSpPr>
        <p:spPr>
          <a:xfrm>
            <a:off x="1371600" y="76200"/>
            <a:ext cx="7315200" cy="1143000"/>
          </a:xfrm>
        </p:spPr>
        <p:txBody>
          <a:bodyPr/>
          <a:lstStyle/>
          <a:p>
            <a:r>
              <a:rPr lang="en-US"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pSp>
        <p:nvGrpSpPr>
          <p:cNvPr id="2" name="Group 39"/>
          <p:cNvGrpSpPr>
            <a:grpSpLocks/>
          </p:cNvGrpSpPr>
          <p:nvPr/>
        </p:nvGrpSpPr>
        <p:grpSpPr bwMode="auto">
          <a:xfrm>
            <a:off x="0" y="0"/>
            <a:ext cx="9144000" cy="1476375"/>
            <a:chOff x="0" y="0"/>
            <a:chExt cx="9144000" cy="1476375"/>
          </a:xfrm>
        </p:grpSpPr>
        <p:grpSp>
          <p:nvGrpSpPr>
            <p:cNvPr id="3" name="Group 7"/>
            <p:cNvGrpSpPr>
              <a:grpSpLocks/>
            </p:cNvGrpSpPr>
            <p:nvPr/>
          </p:nvGrpSpPr>
          <p:grpSpPr bwMode="auto">
            <a:xfrm>
              <a:off x="0" y="0"/>
              <a:ext cx="9144000" cy="1295400"/>
              <a:chOff x="0" y="0"/>
              <a:chExt cx="9144000" cy="1295400"/>
            </a:xfrm>
          </p:grpSpPr>
          <p:sp>
            <p:nvSpPr>
              <p:cNvPr id="35" name="Rectangle 7"/>
              <p:cNvSpPr>
                <a:spLocks noChangeArrowheads="1"/>
              </p:cNvSpPr>
              <p:nvPr/>
            </p:nvSpPr>
            <p:spPr bwMode="auto">
              <a:xfrm>
                <a:off x="0" y="0"/>
                <a:ext cx="9144000" cy="1295400"/>
              </a:xfrm>
              <a:prstGeom prst="rect">
                <a:avLst/>
              </a:prstGeom>
              <a:solidFill>
                <a:srgbClr val="FFFFCC"/>
              </a:solidFill>
              <a:ln w="9525">
                <a:noFill/>
                <a:miter lim="800000"/>
                <a:headEnd/>
                <a:tailEnd/>
              </a:ln>
              <a:effectLst/>
            </p:spPr>
            <p:txBody>
              <a:bodyPr wrap="none" anchor="ctr"/>
              <a:lstStyle/>
              <a:p>
                <a:pPr>
                  <a:defRPr/>
                </a:pPr>
                <a:endParaRPr lang="en-US"/>
              </a:p>
            </p:txBody>
          </p:sp>
          <p:pic>
            <p:nvPicPr>
              <p:cNvPr id="36" name="Picture 8" descr="NPAIHBtransparentTEAL"/>
              <p:cNvPicPr>
                <a:picLocks noChangeAspect="1" noChangeArrowheads="1"/>
              </p:cNvPicPr>
              <p:nvPr/>
            </p:nvPicPr>
            <p:blipFill>
              <a:blip r:embed="rId2" cstate="print"/>
              <a:srcRect/>
              <a:stretch>
                <a:fillRect/>
              </a:stretch>
            </p:blipFill>
            <p:spPr bwMode="auto">
              <a:xfrm>
                <a:off x="76200" y="228600"/>
                <a:ext cx="1219200" cy="1022350"/>
              </a:xfrm>
              <a:prstGeom prst="rect">
                <a:avLst/>
              </a:prstGeom>
              <a:noFill/>
              <a:ln w="9525">
                <a:noFill/>
                <a:miter lim="800000"/>
                <a:headEnd/>
                <a:tailEnd/>
              </a:ln>
            </p:spPr>
          </p:pic>
        </p:grpSp>
        <p:grpSp>
          <p:nvGrpSpPr>
            <p:cNvPr id="4" name="Group 40"/>
            <p:cNvGrpSpPr>
              <a:grpSpLocks/>
            </p:cNvGrpSpPr>
            <p:nvPr/>
          </p:nvGrpSpPr>
          <p:grpSpPr bwMode="auto">
            <a:xfrm>
              <a:off x="0" y="1295400"/>
              <a:ext cx="9144000" cy="180975"/>
              <a:chOff x="0" y="816"/>
              <a:chExt cx="5760" cy="114"/>
            </a:xfrm>
          </p:grpSpPr>
          <p:pic>
            <p:nvPicPr>
              <p:cNvPr id="5" name="Picture 10"/>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6" name="Picture 11"/>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7" name="Picture 12"/>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8" name="Picture 13"/>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9" name="Picture 14"/>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10" name="Picture 15"/>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11" name="Picture 16"/>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12" name="Picture 17"/>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13" name="Picture 18"/>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14" name="Picture 19"/>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15" name="Picture 20"/>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16" name="Picture 21"/>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17" name="Picture 22"/>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18" name="Picture 23"/>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19" name="Picture 24"/>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20" name="Picture 25"/>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21" name="Picture 26"/>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22" name="Picture 27"/>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23" name="Picture 28"/>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24" name="Picture 29"/>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25" name="Picture 30"/>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26" name="Picture 31"/>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27" name="Picture 32"/>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28" name="Picture 33"/>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29" name="Picture 34"/>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30" name="Picture 35"/>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31" name="Picture 36"/>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32" name="Picture 37"/>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33" name="Picture 38"/>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34" name="Picture 39"/>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grpSp>
      <p:sp>
        <p:nvSpPr>
          <p:cNvPr id="37" name="Rectangle 2"/>
          <p:cNvSpPr txBox="1">
            <a:spLocks noChangeArrowheads="1"/>
          </p:cNvSpPr>
          <p:nvPr/>
        </p:nvSpPr>
        <p:spPr bwMode="auto">
          <a:xfrm>
            <a:off x="1371600" y="76200"/>
            <a:ext cx="7315200" cy="1143000"/>
          </a:xfrm>
          <a:prstGeom prst="rect">
            <a:avLst/>
          </a:prstGeom>
          <a:noFill/>
          <a:ln w="9525">
            <a:noFill/>
            <a:miter lim="800000"/>
            <a:headEnd/>
            <a:tailEnd/>
          </a:ln>
        </p:spPr>
        <p:txBody>
          <a:bodyPr anchor="ctr"/>
          <a:lstStyle>
            <a:lvl1pPr algn="l">
              <a:defRPr/>
            </a:lvl1pPr>
          </a:lstStyle>
          <a:p>
            <a:pPr eaLnBrk="0" hangingPunct="0">
              <a:defRPr/>
            </a:pPr>
            <a:r>
              <a:rPr lang="en-US" sz="4000" kern="0" dirty="0" smtClean="0">
                <a:solidFill>
                  <a:srgbClr val="990000"/>
                </a:solidFill>
                <a:latin typeface="Georgia" pitchFamily="18" charset="0"/>
                <a:ea typeface="+mj-ea"/>
                <a:cs typeface="+mj-cs"/>
              </a:rPr>
              <a:t>Click to edit Master title style</a:t>
            </a:r>
          </a:p>
        </p:txBody>
      </p:sp>
      <p:sp>
        <p:nvSpPr>
          <p:cNvPr id="40" name="Rectangle 6"/>
          <p:cNvSpPr>
            <a:spLocks noGrp="1" noChangeArrowheads="1"/>
          </p:cNvSpPr>
          <p:nvPr>
            <p:ph type="sldNum" sz="quarter" idx="12"/>
          </p:nvPr>
        </p:nvSpPr>
        <p:spPr/>
        <p:txBody>
          <a:bodyPr/>
          <a:lstStyle>
            <a:lvl1pPr algn="r">
              <a:defRPr sz="1200">
                <a:solidFill>
                  <a:srgbClr val="800000"/>
                </a:solidFill>
                <a:latin typeface="Georgia" pitchFamily="18" charset="0"/>
              </a:defRPr>
            </a:lvl1pPr>
          </a:lstStyle>
          <a:p>
            <a:pPr>
              <a:defRPr/>
            </a:pPr>
            <a:fld id="{EDB2D78B-30B8-4C12-8CE8-2E553779C11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685800"/>
            <a:ext cx="3505200" cy="5562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6" name="Group 38"/>
          <p:cNvGrpSpPr>
            <a:grpSpLocks/>
          </p:cNvGrpSpPr>
          <p:nvPr/>
        </p:nvGrpSpPr>
        <p:grpSpPr bwMode="auto">
          <a:xfrm>
            <a:off x="0" y="0"/>
            <a:ext cx="9144000" cy="609600"/>
            <a:chOff x="0" y="0"/>
            <a:chExt cx="9144000" cy="609600"/>
          </a:xfrm>
        </p:grpSpPr>
        <p:sp>
          <p:nvSpPr>
            <p:cNvPr id="7" name="Rectangle 7"/>
            <p:cNvSpPr>
              <a:spLocks noChangeArrowheads="1"/>
            </p:cNvSpPr>
            <p:nvPr/>
          </p:nvSpPr>
          <p:spPr bwMode="auto">
            <a:xfrm>
              <a:off x="0" y="0"/>
              <a:ext cx="9144000" cy="609600"/>
            </a:xfrm>
            <a:prstGeom prst="rect">
              <a:avLst/>
            </a:prstGeom>
            <a:solidFill>
              <a:srgbClr val="FFFFCC"/>
            </a:solidFill>
            <a:ln w="9525">
              <a:noFill/>
              <a:miter lim="800000"/>
              <a:headEnd/>
              <a:tailEnd/>
            </a:ln>
            <a:effectLst/>
          </p:spPr>
          <p:txBody>
            <a:bodyPr wrap="none" anchor="ctr"/>
            <a:lstStyle/>
            <a:p>
              <a:pPr>
                <a:defRPr/>
              </a:pPr>
              <a:endParaRPr lang="en-US"/>
            </a:p>
          </p:txBody>
        </p:sp>
        <p:pic>
          <p:nvPicPr>
            <p:cNvPr id="8" name="Picture 8" descr="NPAIHBtransparentTEAL"/>
            <p:cNvPicPr>
              <a:picLocks noChangeAspect="1" noChangeArrowheads="1"/>
            </p:cNvPicPr>
            <p:nvPr/>
          </p:nvPicPr>
          <p:blipFill>
            <a:blip r:embed="rId2" cstate="print"/>
            <a:srcRect/>
            <a:stretch>
              <a:fillRect/>
            </a:stretch>
          </p:blipFill>
          <p:spPr bwMode="auto">
            <a:xfrm>
              <a:off x="0" y="0"/>
              <a:ext cx="685800" cy="575072"/>
            </a:xfrm>
            <a:prstGeom prst="rect">
              <a:avLst/>
            </a:prstGeom>
            <a:noFill/>
            <a:ln w="9525">
              <a:noFill/>
              <a:miter lim="800000"/>
              <a:headEnd/>
              <a:tailEnd/>
            </a:ln>
          </p:spPr>
        </p:pic>
      </p:grpSp>
      <p:grpSp>
        <p:nvGrpSpPr>
          <p:cNvPr id="9" name="Group 40"/>
          <p:cNvGrpSpPr>
            <a:grpSpLocks/>
          </p:cNvGrpSpPr>
          <p:nvPr/>
        </p:nvGrpSpPr>
        <p:grpSpPr bwMode="auto">
          <a:xfrm>
            <a:off x="0" y="533400"/>
            <a:ext cx="9144000" cy="180975"/>
            <a:chOff x="0" y="816"/>
            <a:chExt cx="5760" cy="114"/>
          </a:xfrm>
        </p:grpSpPr>
        <p:pic>
          <p:nvPicPr>
            <p:cNvPr id="10" name="Picture 10"/>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11" name="Picture 11"/>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12" name="Picture 12"/>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13" name="Picture 13"/>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14" name="Picture 14"/>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15" name="Picture 15"/>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16" name="Picture 16"/>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17" name="Picture 17"/>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18" name="Picture 18"/>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19" name="Picture 19"/>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20" name="Picture 20"/>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21" name="Picture 21"/>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22" name="Picture 22"/>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23" name="Picture 23"/>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24" name="Picture 24"/>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25" name="Picture 25"/>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26" name="Picture 26"/>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27" name="Picture 27"/>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28" name="Picture 28"/>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29" name="Picture 29"/>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30" name="Picture 30"/>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31" name="Picture 31"/>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32" name="Picture 32"/>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33" name="Picture 33"/>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34" name="Picture 34"/>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35" name="Picture 35"/>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36" name="Picture 36"/>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37" name="Picture 37"/>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38" name="Picture 38"/>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39" name="Picture 39"/>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grpSp>
        <p:nvGrpSpPr>
          <p:cNvPr id="40" name="Group 40"/>
          <p:cNvGrpSpPr>
            <a:grpSpLocks/>
          </p:cNvGrpSpPr>
          <p:nvPr/>
        </p:nvGrpSpPr>
        <p:grpSpPr bwMode="auto">
          <a:xfrm>
            <a:off x="0" y="6248400"/>
            <a:ext cx="9144000" cy="180975"/>
            <a:chOff x="0" y="816"/>
            <a:chExt cx="5760" cy="114"/>
          </a:xfrm>
        </p:grpSpPr>
        <p:pic>
          <p:nvPicPr>
            <p:cNvPr id="41" name="Picture 10"/>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42" name="Picture 11"/>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43" name="Picture 12"/>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44" name="Picture 13"/>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45" name="Picture 14"/>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46" name="Picture 15"/>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47" name="Picture 16"/>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48" name="Picture 17"/>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49" name="Picture 18"/>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50" name="Picture 19"/>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51" name="Picture 20"/>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52" name="Picture 21"/>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53" name="Picture 22"/>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54" name="Picture 23"/>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55" name="Picture 24"/>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56" name="Picture 25"/>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57" name="Picture 26"/>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58" name="Picture 27"/>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59" name="Picture 28"/>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60" name="Picture 29"/>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61" name="Picture 30"/>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62" name="Picture 31"/>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63" name="Picture 32"/>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64" name="Picture 33"/>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65" name="Picture 34"/>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66" name="Picture 35"/>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67" name="Picture 36"/>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68" name="Picture 37"/>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69" name="Picture 38"/>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70" name="Picture 39"/>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sp>
        <p:nvSpPr>
          <p:cNvPr id="2" name="Title 1"/>
          <p:cNvSpPr>
            <a:spLocks noGrp="1"/>
          </p:cNvSpPr>
          <p:nvPr>
            <p:ph type="title"/>
          </p:nvPr>
        </p:nvSpPr>
        <p:spPr>
          <a:xfrm>
            <a:off x="457200" y="762000"/>
            <a:ext cx="2971800" cy="1219200"/>
          </a:xfrm>
          <a:prstGeom prst="rect">
            <a:avLst/>
          </a:prstGeom>
        </p:spPr>
        <p:txBody>
          <a:bodyPr anchor="b"/>
          <a:lstStyle>
            <a:lvl1pPr algn="l">
              <a:defRPr sz="2000" b="1">
                <a:solidFill>
                  <a:schemeClr val="bg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685800"/>
            <a:ext cx="5111750" cy="5562600"/>
          </a:xfrm>
        </p:spPr>
        <p:txBody>
          <a:bodyPr/>
          <a:lstStyle>
            <a:lvl1pPr>
              <a:defRPr sz="3200"/>
            </a:lvl1pPr>
            <a:lvl2pPr marL="914400" indent="-457200">
              <a:buSzPct val="85000"/>
              <a:defRPr sz="2800"/>
            </a:lvl2pPr>
            <a:lvl3pPr marL="1262063" indent="-347663">
              <a:defRPr sz="2400"/>
            </a:lvl3pPr>
            <a:lvl4pPr marL="1719263" indent="-347663">
              <a:defRPr sz="2000"/>
            </a:lvl4pPr>
            <a:lvl5pPr marL="2176463" indent="-347663">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057400"/>
            <a:ext cx="2971800" cy="4114800"/>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Rectangle 4"/>
          <p:cNvSpPr/>
          <p:nvPr/>
        </p:nvSpPr>
        <p:spPr>
          <a:xfrm>
            <a:off x="0" y="685800"/>
            <a:ext cx="3505200" cy="5562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6" name="Group 38"/>
          <p:cNvGrpSpPr>
            <a:grpSpLocks/>
          </p:cNvGrpSpPr>
          <p:nvPr/>
        </p:nvGrpSpPr>
        <p:grpSpPr bwMode="auto">
          <a:xfrm>
            <a:off x="0" y="0"/>
            <a:ext cx="9144000" cy="609600"/>
            <a:chOff x="0" y="0"/>
            <a:chExt cx="9144000" cy="609600"/>
          </a:xfrm>
        </p:grpSpPr>
        <p:sp>
          <p:nvSpPr>
            <p:cNvPr id="7" name="Rectangle 7"/>
            <p:cNvSpPr>
              <a:spLocks noChangeArrowheads="1"/>
            </p:cNvSpPr>
            <p:nvPr/>
          </p:nvSpPr>
          <p:spPr bwMode="auto">
            <a:xfrm>
              <a:off x="0" y="0"/>
              <a:ext cx="9144000" cy="609600"/>
            </a:xfrm>
            <a:prstGeom prst="rect">
              <a:avLst/>
            </a:prstGeom>
            <a:solidFill>
              <a:srgbClr val="FFFFCC"/>
            </a:solidFill>
            <a:ln w="9525">
              <a:noFill/>
              <a:miter lim="800000"/>
              <a:headEnd/>
              <a:tailEnd/>
            </a:ln>
            <a:effectLst/>
          </p:spPr>
          <p:txBody>
            <a:bodyPr wrap="none" anchor="ctr"/>
            <a:lstStyle/>
            <a:p>
              <a:pPr>
                <a:defRPr/>
              </a:pPr>
              <a:endParaRPr lang="en-US"/>
            </a:p>
          </p:txBody>
        </p:sp>
        <p:pic>
          <p:nvPicPr>
            <p:cNvPr id="8" name="Picture 8" descr="NPAIHBtransparentTEAL"/>
            <p:cNvPicPr>
              <a:picLocks noChangeAspect="1" noChangeArrowheads="1"/>
            </p:cNvPicPr>
            <p:nvPr/>
          </p:nvPicPr>
          <p:blipFill>
            <a:blip r:embed="rId2" cstate="print"/>
            <a:srcRect/>
            <a:stretch>
              <a:fillRect/>
            </a:stretch>
          </p:blipFill>
          <p:spPr bwMode="auto">
            <a:xfrm>
              <a:off x="0" y="0"/>
              <a:ext cx="685800" cy="575072"/>
            </a:xfrm>
            <a:prstGeom prst="rect">
              <a:avLst/>
            </a:prstGeom>
            <a:noFill/>
            <a:ln w="9525">
              <a:noFill/>
              <a:miter lim="800000"/>
              <a:headEnd/>
              <a:tailEnd/>
            </a:ln>
          </p:spPr>
        </p:pic>
      </p:grpSp>
      <p:grpSp>
        <p:nvGrpSpPr>
          <p:cNvPr id="9" name="Group 40"/>
          <p:cNvGrpSpPr>
            <a:grpSpLocks/>
          </p:cNvGrpSpPr>
          <p:nvPr/>
        </p:nvGrpSpPr>
        <p:grpSpPr bwMode="auto">
          <a:xfrm>
            <a:off x="0" y="533400"/>
            <a:ext cx="9144000" cy="180975"/>
            <a:chOff x="0" y="816"/>
            <a:chExt cx="5760" cy="114"/>
          </a:xfrm>
        </p:grpSpPr>
        <p:pic>
          <p:nvPicPr>
            <p:cNvPr id="10" name="Picture 10"/>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11" name="Picture 11"/>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12" name="Picture 12"/>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13" name="Picture 13"/>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14" name="Picture 14"/>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15" name="Picture 15"/>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16" name="Picture 16"/>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17" name="Picture 17"/>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18" name="Picture 18"/>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19" name="Picture 19"/>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20" name="Picture 20"/>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21" name="Picture 21"/>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22" name="Picture 22"/>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23" name="Picture 23"/>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24" name="Picture 24"/>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25" name="Picture 25"/>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26" name="Picture 26"/>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27" name="Picture 27"/>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28" name="Picture 28"/>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29" name="Picture 29"/>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30" name="Picture 30"/>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31" name="Picture 31"/>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32" name="Picture 32"/>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33" name="Picture 33"/>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34" name="Picture 34"/>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35" name="Picture 35"/>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36" name="Picture 36"/>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37" name="Picture 37"/>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38" name="Picture 38"/>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39" name="Picture 39"/>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grpSp>
        <p:nvGrpSpPr>
          <p:cNvPr id="40" name="Group 40"/>
          <p:cNvGrpSpPr>
            <a:grpSpLocks/>
          </p:cNvGrpSpPr>
          <p:nvPr/>
        </p:nvGrpSpPr>
        <p:grpSpPr bwMode="auto">
          <a:xfrm>
            <a:off x="0" y="6248400"/>
            <a:ext cx="9144000" cy="180975"/>
            <a:chOff x="0" y="816"/>
            <a:chExt cx="5760" cy="114"/>
          </a:xfrm>
        </p:grpSpPr>
        <p:pic>
          <p:nvPicPr>
            <p:cNvPr id="41" name="Picture 10"/>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42" name="Picture 11"/>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43" name="Picture 12"/>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44" name="Picture 13"/>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45" name="Picture 14"/>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46" name="Picture 15"/>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47" name="Picture 16"/>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48" name="Picture 17"/>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49" name="Picture 18"/>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50" name="Picture 19"/>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51" name="Picture 20"/>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52" name="Picture 21"/>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53" name="Picture 22"/>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54" name="Picture 23"/>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55" name="Picture 24"/>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56" name="Picture 25"/>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57" name="Picture 26"/>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58" name="Picture 27"/>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59" name="Picture 28"/>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60" name="Picture 29"/>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61" name="Picture 30"/>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62" name="Picture 31"/>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63" name="Picture 32"/>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64" name="Picture 33"/>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65" name="Picture 34"/>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66" name="Picture 35"/>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67" name="Picture 36"/>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68" name="Picture 37"/>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69" name="Picture 38"/>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70" name="Picture 39"/>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sp>
        <p:nvSpPr>
          <p:cNvPr id="2" name="Title 1"/>
          <p:cNvSpPr>
            <a:spLocks noGrp="1"/>
          </p:cNvSpPr>
          <p:nvPr>
            <p:ph type="title"/>
          </p:nvPr>
        </p:nvSpPr>
        <p:spPr>
          <a:xfrm>
            <a:off x="457200" y="762000"/>
            <a:ext cx="2971800" cy="1219200"/>
          </a:xfrm>
          <a:prstGeom prst="rect">
            <a:avLst/>
          </a:prstGeom>
        </p:spPr>
        <p:txBody>
          <a:bodyPr anchor="b"/>
          <a:lstStyle>
            <a:lvl1pPr algn="l">
              <a:defRPr sz="2000" b="1">
                <a:solidFill>
                  <a:schemeClr val="bg1"/>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57201" y="2057400"/>
            <a:ext cx="2971800" cy="4114800"/>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5" name="Picture Placeholder 2"/>
          <p:cNvSpPr>
            <a:spLocks noGrp="1"/>
          </p:cNvSpPr>
          <p:nvPr>
            <p:ph type="pic" idx="1"/>
          </p:nvPr>
        </p:nvSpPr>
        <p:spPr>
          <a:xfrm>
            <a:off x="3581400" y="762000"/>
            <a:ext cx="5410200" cy="5334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4" name="Group 34"/>
          <p:cNvGrpSpPr>
            <a:grpSpLocks/>
          </p:cNvGrpSpPr>
          <p:nvPr/>
        </p:nvGrpSpPr>
        <p:grpSpPr bwMode="auto">
          <a:xfrm>
            <a:off x="0" y="0"/>
            <a:ext cx="9144000" cy="1476375"/>
            <a:chOff x="0" y="0"/>
            <a:chExt cx="9144000" cy="1476375"/>
          </a:xfrm>
        </p:grpSpPr>
        <p:grpSp>
          <p:nvGrpSpPr>
            <p:cNvPr id="5" name="Group 38"/>
            <p:cNvGrpSpPr>
              <a:grpSpLocks/>
            </p:cNvGrpSpPr>
            <p:nvPr/>
          </p:nvGrpSpPr>
          <p:grpSpPr bwMode="auto">
            <a:xfrm>
              <a:off x="0" y="0"/>
              <a:ext cx="9144000" cy="1295400"/>
              <a:chOff x="0" y="0"/>
              <a:chExt cx="9144000" cy="1295400"/>
            </a:xfrm>
          </p:grpSpPr>
          <p:sp>
            <p:nvSpPr>
              <p:cNvPr id="37" name="Rectangle 7"/>
              <p:cNvSpPr>
                <a:spLocks noChangeArrowheads="1"/>
              </p:cNvSpPr>
              <p:nvPr/>
            </p:nvSpPr>
            <p:spPr bwMode="auto">
              <a:xfrm>
                <a:off x="0" y="0"/>
                <a:ext cx="9144000" cy="1295400"/>
              </a:xfrm>
              <a:prstGeom prst="rect">
                <a:avLst/>
              </a:prstGeom>
              <a:solidFill>
                <a:srgbClr val="FFFFCC"/>
              </a:solidFill>
              <a:ln w="9525">
                <a:noFill/>
                <a:miter lim="800000"/>
                <a:headEnd/>
                <a:tailEnd/>
              </a:ln>
              <a:effectLst/>
            </p:spPr>
            <p:txBody>
              <a:bodyPr wrap="none" anchor="ctr"/>
              <a:lstStyle/>
              <a:p>
                <a:pPr>
                  <a:defRPr/>
                </a:pPr>
                <a:endParaRPr lang="en-US"/>
              </a:p>
            </p:txBody>
          </p:sp>
          <p:pic>
            <p:nvPicPr>
              <p:cNvPr id="38" name="Picture 8" descr="NPAIHBtransparentTEAL"/>
              <p:cNvPicPr>
                <a:picLocks noChangeAspect="1" noChangeArrowheads="1"/>
              </p:cNvPicPr>
              <p:nvPr/>
            </p:nvPicPr>
            <p:blipFill>
              <a:blip r:embed="rId2" cstate="print"/>
              <a:srcRect/>
              <a:stretch>
                <a:fillRect/>
              </a:stretch>
            </p:blipFill>
            <p:spPr bwMode="auto">
              <a:xfrm>
                <a:off x="76200" y="228600"/>
                <a:ext cx="1219200" cy="1022350"/>
              </a:xfrm>
              <a:prstGeom prst="rect">
                <a:avLst/>
              </a:prstGeom>
              <a:noFill/>
              <a:ln w="9525">
                <a:noFill/>
                <a:miter lim="800000"/>
                <a:headEnd/>
                <a:tailEnd/>
              </a:ln>
            </p:spPr>
          </p:pic>
        </p:grpSp>
        <p:grpSp>
          <p:nvGrpSpPr>
            <p:cNvPr id="6" name="Group 40"/>
            <p:cNvGrpSpPr>
              <a:grpSpLocks/>
            </p:cNvGrpSpPr>
            <p:nvPr/>
          </p:nvGrpSpPr>
          <p:grpSpPr bwMode="auto">
            <a:xfrm>
              <a:off x="0" y="1295400"/>
              <a:ext cx="9144000" cy="180975"/>
              <a:chOff x="0" y="816"/>
              <a:chExt cx="5760" cy="114"/>
            </a:xfrm>
          </p:grpSpPr>
          <p:pic>
            <p:nvPicPr>
              <p:cNvPr id="7" name="Picture 10"/>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8" name="Picture 11"/>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9" name="Picture 12"/>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10" name="Picture 13"/>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11" name="Picture 14"/>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12" name="Picture 15"/>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13" name="Picture 16"/>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14" name="Picture 17"/>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15" name="Picture 18"/>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16" name="Picture 19"/>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17" name="Picture 20"/>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18" name="Picture 21"/>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19" name="Picture 22"/>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20" name="Picture 23"/>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21" name="Picture 24"/>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22" name="Picture 25"/>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23" name="Picture 26"/>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24" name="Picture 27"/>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25" name="Picture 28"/>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26" name="Picture 29"/>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27" name="Picture 30"/>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28" name="Picture 31"/>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29" name="Picture 32"/>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30" name="Picture 33"/>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31" name="Picture 34"/>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32" name="Picture 35"/>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33" name="Picture 36"/>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34" name="Picture 37"/>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35" name="Picture 38"/>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36" name="Picture 39"/>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grpSp>
      <p:sp>
        <p:nvSpPr>
          <p:cNvPr id="2" name="Title 1"/>
          <p:cNvSpPr>
            <a:spLocks noGrp="1"/>
          </p:cNvSpPr>
          <p:nvPr>
            <p:ph type="title"/>
          </p:nvPr>
        </p:nvSpPr>
        <p:spPr>
          <a:xfrm>
            <a:off x="1295400" y="152400"/>
            <a:ext cx="7696200" cy="1066800"/>
          </a:xfrm>
          <a:prstGeom prst="rect">
            <a:avLst/>
          </a:prstGeo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lvl2pPr>
              <a:defRPr/>
            </a:lvl2pPr>
            <a:lvl3pPr>
              <a:defRPr/>
            </a:lvl3pPr>
            <a:lvl4pPr>
              <a:defRPr/>
            </a:lvl4pPr>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9" name="Date Placeholder 69"/>
          <p:cNvSpPr>
            <a:spLocks noGrp="1"/>
          </p:cNvSpPr>
          <p:nvPr>
            <p:ph type="dt" sz="half" idx="10"/>
          </p:nvPr>
        </p:nvSpPr>
        <p:spPr>
          <a:xfrm>
            <a:off x="457200" y="6461125"/>
            <a:ext cx="2133600" cy="396875"/>
          </a:xfrm>
          <a:prstGeom prst="rect">
            <a:avLst/>
          </a:prstGeom>
        </p:spPr>
        <p:txBody>
          <a:bodyPr/>
          <a:lstStyle>
            <a:lvl1pPr>
              <a:defRPr/>
            </a:lvl1pPr>
          </a:lstStyle>
          <a:p>
            <a:pPr>
              <a:defRPr/>
            </a:pPr>
            <a:fld id="{0113E194-9478-4623-B9EF-FAC8238BCB44}" type="datetime1">
              <a:rPr lang="en-US"/>
              <a:pPr>
                <a:defRPr/>
              </a:pPr>
              <a:t>4/12/2012</a:t>
            </a:fld>
            <a:endParaRPr lang="en-US" dirty="0"/>
          </a:p>
        </p:txBody>
      </p:sp>
      <p:sp>
        <p:nvSpPr>
          <p:cNvPr id="40" name="Slide Number Placeholder 70"/>
          <p:cNvSpPr>
            <a:spLocks noGrp="1"/>
          </p:cNvSpPr>
          <p:nvPr>
            <p:ph type="sldNum" sz="quarter" idx="11"/>
          </p:nvPr>
        </p:nvSpPr>
        <p:spPr/>
        <p:txBody>
          <a:bodyPr/>
          <a:lstStyle>
            <a:lvl1pPr>
              <a:defRPr/>
            </a:lvl1pPr>
          </a:lstStyle>
          <a:p>
            <a:pPr>
              <a:defRPr/>
            </a:pPr>
            <a:fld id="{89881D86-16A5-49EC-8775-79AB6CE34408}" type="slidenum">
              <a:rPr lang="en-US"/>
              <a:pPr>
                <a:defRPr/>
              </a:pPr>
              <a:t>‹#›</a:t>
            </a:fld>
            <a:endParaRPr lang="en-US"/>
          </a:p>
        </p:txBody>
      </p:sp>
      <p:sp>
        <p:nvSpPr>
          <p:cNvPr id="41" name="Footer Placeholder 71"/>
          <p:cNvSpPr>
            <a:spLocks noGrp="1"/>
          </p:cNvSpPr>
          <p:nvPr>
            <p:ph type="ftr" sz="quarter" idx="12"/>
          </p:nvPr>
        </p:nvSpPr>
        <p:spPr>
          <a:xfrm>
            <a:off x="2667000" y="6461125"/>
            <a:ext cx="3810000" cy="396875"/>
          </a:xfrm>
          <a:prstGeom prst="rect">
            <a:avLst/>
          </a:prstGeom>
        </p:spPr>
        <p:txBody>
          <a:bodyPr/>
          <a:lstStyle>
            <a:lvl1pPr>
              <a:defRPr/>
            </a:lvl1pPr>
          </a:lstStyle>
          <a:p>
            <a:pPr>
              <a:defRPr/>
            </a:pPr>
            <a:r>
              <a:rPr lang="en-US"/>
              <a:t>Northwest Portland Area Indian Health Board</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1"/>
          <p:cNvSpPr>
            <a:spLocks noGrp="1" noChangeArrowheads="1"/>
          </p:cNvSpPr>
          <p:nvPr>
            <p:ph type="body" idx="1"/>
          </p:nvPr>
        </p:nvSpPr>
        <p:spPr bwMode="auto">
          <a:xfrm>
            <a:off x="457200" y="1600200"/>
            <a:ext cx="8229600"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 Second level</a:t>
            </a:r>
          </a:p>
          <a:p>
            <a:pPr lvl="2"/>
            <a:r>
              <a:rPr lang="en-US" smtClean="0"/>
              <a:t> Third level</a:t>
            </a:r>
          </a:p>
          <a:p>
            <a:pPr lvl="3"/>
            <a:r>
              <a:rPr lang="en-US" smtClean="0"/>
              <a:t> Fourth level</a:t>
            </a:r>
          </a:p>
          <a:p>
            <a:pPr lvl="4"/>
            <a:r>
              <a:rPr lang="en-US" smtClean="0"/>
              <a:t> Fifth level</a:t>
            </a:r>
          </a:p>
        </p:txBody>
      </p:sp>
      <p:sp>
        <p:nvSpPr>
          <p:cNvPr id="1027" name="Rectangle 2"/>
          <p:cNvSpPr>
            <a:spLocks noGrp="1" noChangeArrowheads="1"/>
          </p:cNvSpPr>
          <p:nvPr>
            <p:ph type="title"/>
          </p:nvPr>
        </p:nvSpPr>
        <p:spPr bwMode="auto">
          <a:xfrm>
            <a:off x="1371600" y="76200"/>
            <a:ext cx="7315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7" name="Rectangle 6"/>
          <p:cNvSpPr>
            <a:spLocks noGrp="1" noChangeArrowheads="1"/>
          </p:cNvSpPr>
          <p:nvPr>
            <p:ph type="sldNum" sz="quarter" idx="4"/>
          </p:nvPr>
        </p:nvSpPr>
        <p:spPr bwMode="auto">
          <a:xfrm>
            <a:off x="6553200" y="64611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rgbClr val="800000"/>
                </a:solidFill>
                <a:latin typeface="Georgia" pitchFamily="18" charset="0"/>
              </a:defRPr>
            </a:lvl1pPr>
          </a:lstStyle>
          <a:p>
            <a:pPr>
              <a:defRPr/>
            </a:pPr>
            <a:fld id="{868F2559-32A6-48A6-BA1D-CD258B7A30D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78" r:id="rId1"/>
    <p:sldLayoutId id="2147483879" r:id="rId2"/>
    <p:sldLayoutId id="2147483880" r:id="rId3"/>
    <p:sldLayoutId id="2147483881" r:id="rId4"/>
    <p:sldLayoutId id="2147483882" r:id="rId5"/>
    <p:sldLayoutId id="2147483883" r:id="rId6"/>
    <p:sldLayoutId id="2147483884" r:id="rId7"/>
    <p:sldLayoutId id="2147483885" r:id="rId8"/>
    <p:sldLayoutId id="2147483886" r:id="rId9"/>
    <p:sldLayoutId id="2147483887" r:id="rId10"/>
    <p:sldLayoutId id="2147483888" r:id="rId11"/>
  </p:sldLayoutIdLst>
  <p:hf hdr="0"/>
  <p:txStyles>
    <p:titleStyle>
      <a:lvl1pPr algn="l" rtl="0" eaLnBrk="0" fontAlgn="base" hangingPunct="0">
        <a:spcBef>
          <a:spcPct val="0"/>
        </a:spcBef>
        <a:spcAft>
          <a:spcPct val="0"/>
        </a:spcAft>
        <a:defRPr sz="4000">
          <a:solidFill>
            <a:srgbClr val="990000"/>
          </a:solidFill>
          <a:latin typeface="Georgia" pitchFamily="18" charset="0"/>
          <a:ea typeface="+mj-ea"/>
          <a:cs typeface="+mj-cs"/>
        </a:defRPr>
      </a:lvl1pPr>
      <a:lvl2pPr algn="l" rtl="0" eaLnBrk="0" fontAlgn="base" hangingPunct="0">
        <a:spcBef>
          <a:spcPct val="0"/>
        </a:spcBef>
        <a:spcAft>
          <a:spcPct val="0"/>
        </a:spcAft>
        <a:defRPr sz="4000">
          <a:solidFill>
            <a:srgbClr val="990000"/>
          </a:solidFill>
          <a:latin typeface="Georgia" pitchFamily="18" charset="0"/>
        </a:defRPr>
      </a:lvl2pPr>
      <a:lvl3pPr algn="l" rtl="0" eaLnBrk="0" fontAlgn="base" hangingPunct="0">
        <a:spcBef>
          <a:spcPct val="0"/>
        </a:spcBef>
        <a:spcAft>
          <a:spcPct val="0"/>
        </a:spcAft>
        <a:defRPr sz="4000">
          <a:solidFill>
            <a:srgbClr val="990000"/>
          </a:solidFill>
          <a:latin typeface="Georgia" pitchFamily="18" charset="0"/>
        </a:defRPr>
      </a:lvl3pPr>
      <a:lvl4pPr algn="l" rtl="0" eaLnBrk="0" fontAlgn="base" hangingPunct="0">
        <a:spcBef>
          <a:spcPct val="0"/>
        </a:spcBef>
        <a:spcAft>
          <a:spcPct val="0"/>
        </a:spcAft>
        <a:defRPr sz="4000">
          <a:solidFill>
            <a:srgbClr val="990000"/>
          </a:solidFill>
          <a:latin typeface="Georgia" pitchFamily="18" charset="0"/>
        </a:defRPr>
      </a:lvl4pPr>
      <a:lvl5pPr algn="l" rtl="0" eaLnBrk="0" fontAlgn="base" hangingPunct="0">
        <a:spcBef>
          <a:spcPct val="0"/>
        </a:spcBef>
        <a:spcAft>
          <a:spcPct val="0"/>
        </a:spcAft>
        <a:defRPr sz="4000">
          <a:solidFill>
            <a:srgbClr val="990000"/>
          </a:solidFill>
          <a:latin typeface="Georgia" pitchFamily="18" charset="0"/>
        </a:defRPr>
      </a:lvl5pPr>
      <a:lvl6pPr marL="457200" algn="ctr" rtl="0" eaLnBrk="1" fontAlgn="base" hangingPunct="1">
        <a:spcBef>
          <a:spcPct val="0"/>
        </a:spcBef>
        <a:spcAft>
          <a:spcPct val="0"/>
        </a:spcAft>
        <a:defRPr sz="4400" u="sng">
          <a:solidFill>
            <a:srgbClr val="990000"/>
          </a:solidFill>
          <a:latin typeface="Arial Black" pitchFamily="34" charset="0"/>
        </a:defRPr>
      </a:lvl6pPr>
      <a:lvl7pPr marL="914400" algn="ctr" rtl="0" eaLnBrk="1" fontAlgn="base" hangingPunct="1">
        <a:spcBef>
          <a:spcPct val="0"/>
        </a:spcBef>
        <a:spcAft>
          <a:spcPct val="0"/>
        </a:spcAft>
        <a:defRPr sz="4400" u="sng">
          <a:solidFill>
            <a:srgbClr val="990000"/>
          </a:solidFill>
          <a:latin typeface="Arial Black" pitchFamily="34" charset="0"/>
        </a:defRPr>
      </a:lvl7pPr>
      <a:lvl8pPr marL="1371600" algn="ctr" rtl="0" eaLnBrk="1" fontAlgn="base" hangingPunct="1">
        <a:spcBef>
          <a:spcPct val="0"/>
        </a:spcBef>
        <a:spcAft>
          <a:spcPct val="0"/>
        </a:spcAft>
        <a:defRPr sz="4400" u="sng">
          <a:solidFill>
            <a:srgbClr val="990000"/>
          </a:solidFill>
          <a:latin typeface="Arial Black" pitchFamily="34" charset="0"/>
        </a:defRPr>
      </a:lvl8pPr>
      <a:lvl9pPr marL="1828800" algn="ctr" rtl="0" eaLnBrk="1" fontAlgn="base" hangingPunct="1">
        <a:spcBef>
          <a:spcPct val="0"/>
        </a:spcBef>
        <a:spcAft>
          <a:spcPct val="0"/>
        </a:spcAft>
        <a:defRPr sz="4400" u="sng">
          <a:solidFill>
            <a:srgbClr val="990000"/>
          </a:solidFill>
          <a:latin typeface="Arial Black" pitchFamily="34" charset="0"/>
        </a:defRPr>
      </a:lvl9pPr>
    </p:titleStyle>
    <p:bodyStyle>
      <a:lvl1pPr marL="342900" indent="-342900" algn="l" rtl="0" eaLnBrk="0" fontAlgn="base" hangingPunct="0">
        <a:spcBef>
          <a:spcPct val="20000"/>
        </a:spcBef>
        <a:spcAft>
          <a:spcPct val="0"/>
        </a:spcAft>
        <a:buClr>
          <a:srgbClr val="715C29"/>
        </a:buClr>
        <a:buSzPct val="95000"/>
        <a:buFont typeface="Arial" charset="0"/>
        <a:buChar char="•"/>
        <a:defRPr sz="3600">
          <a:solidFill>
            <a:schemeClr val="tx1"/>
          </a:solidFill>
          <a:latin typeface="Trebuchet MS" pitchFamily="34" charset="0"/>
          <a:ea typeface="+mn-ea"/>
          <a:cs typeface="+mn-cs"/>
        </a:defRPr>
      </a:lvl1pPr>
      <a:lvl2pPr marL="742950" indent="-285750" algn="l" rtl="0" eaLnBrk="0" fontAlgn="base" hangingPunct="0">
        <a:spcBef>
          <a:spcPct val="20000"/>
        </a:spcBef>
        <a:spcAft>
          <a:spcPct val="0"/>
        </a:spcAft>
        <a:buClr>
          <a:srgbClr val="008080"/>
        </a:buClr>
        <a:buSzPct val="100000"/>
        <a:buFont typeface="Wingdings" pitchFamily="2" charset="2"/>
        <a:buChar char="§"/>
        <a:defRPr lang="en-US" sz="3400" dirty="0">
          <a:solidFill>
            <a:schemeClr val="tx1"/>
          </a:solidFill>
          <a:latin typeface="Trebuchet MS" pitchFamily="34" charset="0"/>
        </a:defRPr>
      </a:lvl2pPr>
      <a:lvl3pPr marL="1143000" indent="-228600" algn="l" rtl="0" eaLnBrk="0" fontAlgn="base" hangingPunct="0">
        <a:spcBef>
          <a:spcPct val="20000"/>
        </a:spcBef>
        <a:spcAft>
          <a:spcPct val="0"/>
        </a:spcAft>
        <a:buClr>
          <a:srgbClr val="B40000"/>
        </a:buClr>
        <a:buSzPct val="100000"/>
        <a:buFont typeface="Arial" charset="0"/>
        <a:buChar char="•"/>
        <a:defRPr sz="2800">
          <a:solidFill>
            <a:schemeClr val="tx1"/>
          </a:solidFill>
          <a:latin typeface="Trebuchet MS" pitchFamily="34" charset="0"/>
        </a:defRPr>
      </a:lvl3pPr>
      <a:lvl4pPr marL="1600200" indent="-228600" algn="l" rtl="0" eaLnBrk="0" fontAlgn="base" hangingPunct="0">
        <a:spcBef>
          <a:spcPct val="20000"/>
        </a:spcBef>
        <a:spcAft>
          <a:spcPct val="0"/>
        </a:spcAft>
        <a:buClr>
          <a:srgbClr val="644646"/>
        </a:buClr>
        <a:buSzPct val="100000"/>
        <a:buFont typeface="Trebuchet MS" pitchFamily="34" charset="0"/>
        <a:buChar char="—"/>
        <a:defRPr sz="2800" i="1">
          <a:solidFill>
            <a:schemeClr val="tx1"/>
          </a:solidFill>
          <a:latin typeface="Trebuchet MS" pitchFamily="34" charset="0"/>
        </a:defRPr>
      </a:lvl4pPr>
      <a:lvl5pPr marL="2057400" indent="-228600" algn="l" rtl="0" eaLnBrk="0" fontAlgn="base" hangingPunct="0">
        <a:spcBef>
          <a:spcPct val="20000"/>
        </a:spcBef>
        <a:spcAft>
          <a:spcPct val="0"/>
        </a:spcAft>
        <a:buFont typeface="Trebuchet MS" pitchFamily="34" charset="0"/>
        <a:buChar char="—"/>
        <a:defRPr sz="2400" i="1">
          <a:solidFill>
            <a:schemeClr val="tx1"/>
          </a:solidFill>
          <a:latin typeface="Trebuchet MS" pitchFamily="34" charset="0"/>
        </a:defRPr>
      </a:lvl5pPr>
      <a:lvl6pPr marL="2514600" indent="-228600" algn="l" rtl="0" eaLnBrk="1" fontAlgn="base" hangingPunct="1">
        <a:spcBef>
          <a:spcPct val="20000"/>
        </a:spcBef>
        <a:spcAft>
          <a:spcPct val="0"/>
        </a:spcAft>
        <a:buBlip>
          <a:blip r:embed="rId13"/>
        </a:buBlip>
        <a:defRPr sz="3200" i="1">
          <a:solidFill>
            <a:schemeClr val="tx1"/>
          </a:solidFill>
          <a:latin typeface="+mn-lt"/>
        </a:defRPr>
      </a:lvl6pPr>
      <a:lvl7pPr marL="2971800" indent="-228600" algn="l" rtl="0" eaLnBrk="1" fontAlgn="base" hangingPunct="1">
        <a:spcBef>
          <a:spcPct val="20000"/>
        </a:spcBef>
        <a:spcAft>
          <a:spcPct val="0"/>
        </a:spcAft>
        <a:buBlip>
          <a:blip r:embed="rId13"/>
        </a:buBlip>
        <a:defRPr sz="3200" i="1">
          <a:solidFill>
            <a:schemeClr val="tx1"/>
          </a:solidFill>
          <a:latin typeface="+mn-lt"/>
        </a:defRPr>
      </a:lvl7pPr>
      <a:lvl8pPr marL="3429000" indent="-228600" algn="l" rtl="0" eaLnBrk="1" fontAlgn="base" hangingPunct="1">
        <a:spcBef>
          <a:spcPct val="20000"/>
        </a:spcBef>
        <a:spcAft>
          <a:spcPct val="0"/>
        </a:spcAft>
        <a:buBlip>
          <a:blip r:embed="rId13"/>
        </a:buBlip>
        <a:defRPr sz="3200" i="1">
          <a:solidFill>
            <a:schemeClr val="tx1"/>
          </a:solidFill>
          <a:latin typeface="+mn-lt"/>
        </a:defRPr>
      </a:lvl8pPr>
      <a:lvl9pPr marL="3886200" indent="-228600" algn="l" rtl="0" eaLnBrk="1" fontAlgn="base" hangingPunct="1">
        <a:spcBef>
          <a:spcPct val="20000"/>
        </a:spcBef>
        <a:spcAft>
          <a:spcPct val="0"/>
        </a:spcAft>
        <a:buBlip>
          <a:blip r:embed="rId13"/>
        </a:buBlip>
        <a:defRPr sz="3200" i="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926" y="516336"/>
            <a:ext cx="8915400" cy="2133600"/>
          </a:xfrm>
        </p:spPr>
        <p:txBody>
          <a:bodyPr/>
          <a:lstStyle/>
          <a:p>
            <a:r>
              <a:rPr lang="en-US" sz="3800" dirty="0" smtClean="0"/>
              <a:t>Unintentional injury and motor </a:t>
            </a:r>
            <a:r>
              <a:rPr lang="en-US" sz="3800" dirty="0" smtClean="0"/>
              <a:t>vehicle crash mortality in </a:t>
            </a:r>
            <a:r>
              <a:rPr lang="en-US" sz="3800" dirty="0" smtClean="0"/>
              <a:t>the Northwest</a:t>
            </a:r>
            <a:r>
              <a:rPr lang="en-US" sz="5400" dirty="0" smtClean="0"/>
              <a:t/>
            </a:r>
            <a:br>
              <a:rPr lang="en-US" sz="5400" dirty="0" smtClean="0"/>
            </a:br>
            <a:r>
              <a:rPr lang="en-US" sz="2700" dirty="0" smtClean="0"/>
              <a:t>With a focus on Washington data and trends, 1990-2009</a:t>
            </a:r>
            <a:endParaRPr lang="en-US" sz="2700" dirty="0"/>
          </a:p>
        </p:txBody>
      </p:sp>
      <p:sp>
        <p:nvSpPr>
          <p:cNvPr id="3" name="Subtitle 2"/>
          <p:cNvSpPr>
            <a:spLocks noGrp="1"/>
          </p:cNvSpPr>
          <p:nvPr>
            <p:ph type="subTitle" idx="1"/>
          </p:nvPr>
        </p:nvSpPr>
        <p:spPr/>
        <p:txBody>
          <a:bodyPr/>
          <a:lstStyle/>
          <a:p>
            <a:endParaRPr lang="en-US" sz="3600" dirty="0" smtClean="0"/>
          </a:p>
          <a:p>
            <a:r>
              <a:rPr lang="en-US" sz="2800" dirty="0" smtClean="0"/>
              <a:t>IDEA-NW Project and</a:t>
            </a:r>
          </a:p>
          <a:p>
            <a:r>
              <a:rPr lang="en-US" sz="2800" dirty="0" smtClean="0"/>
              <a:t>Injury Prevention Program</a:t>
            </a:r>
          </a:p>
          <a:p>
            <a:r>
              <a:rPr lang="en-US" sz="2000" i="1" dirty="0" smtClean="0"/>
              <a:t>NW Tribal </a:t>
            </a:r>
            <a:r>
              <a:rPr lang="en-US" sz="2000" i="1" dirty="0" err="1" smtClean="0"/>
              <a:t>EpiCenter</a:t>
            </a:r>
            <a:endParaRPr lang="en-US" sz="2000" i="1" dirty="0"/>
          </a:p>
        </p:txBody>
      </p:sp>
    </p:spTree>
    <p:extLst>
      <p:ext uri="{BB962C8B-B14F-4D97-AF65-F5344CB8AC3E}">
        <p14:creationId xmlns:p14="http://schemas.microsoft.com/office/powerpoint/2010/main" val="3932701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2129398737"/>
              </p:ext>
            </p:extLst>
          </p:nvPr>
        </p:nvGraphicFramePr>
        <p:xfrm>
          <a:off x="457200" y="1524000"/>
          <a:ext cx="8271330" cy="4977947"/>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Autofit/>
          </a:bodyPr>
          <a:lstStyle/>
          <a:p>
            <a:r>
              <a:rPr lang="en-US" sz="2400" dirty="0" smtClean="0"/>
              <a:t>AI/AN </a:t>
            </a:r>
            <a:r>
              <a:rPr lang="en-US" sz="2400" dirty="0" smtClean="0"/>
              <a:t>unintentional i</a:t>
            </a:r>
            <a:r>
              <a:rPr lang="en-US" sz="2400" dirty="0" smtClean="0"/>
              <a:t>njury </a:t>
            </a:r>
            <a:r>
              <a:rPr lang="en-US" sz="2400" dirty="0"/>
              <a:t>m</a:t>
            </a:r>
            <a:r>
              <a:rPr lang="en-US" sz="2400" dirty="0" smtClean="0"/>
              <a:t>ortality </a:t>
            </a:r>
            <a:r>
              <a:rPr lang="en-US" sz="2400" dirty="0"/>
              <a:t>r</a:t>
            </a:r>
            <a:r>
              <a:rPr lang="en-US" sz="2400" dirty="0" smtClean="0"/>
              <a:t>ates increased from 1990-2009, at an average of 1.7% per year</a:t>
            </a:r>
            <a:endParaRPr lang="en-US" sz="2400" dirty="0"/>
          </a:p>
        </p:txBody>
      </p:sp>
      <p:sp>
        <p:nvSpPr>
          <p:cNvPr id="7" name="Rounded Rectangle 6"/>
          <p:cNvSpPr/>
          <p:nvPr/>
        </p:nvSpPr>
        <p:spPr>
          <a:xfrm>
            <a:off x="3886200" y="5334000"/>
            <a:ext cx="1039091" cy="381000"/>
          </a:xfrm>
          <a:prstGeom prst="roundRect">
            <a:avLst/>
          </a:prstGeom>
          <a:solidFill>
            <a:schemeClr val="accent1">
              <a:alpha val="4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Coding change in 1999</a:t>
            </a:r>
            <a:endParaRPr lang="en-US" sz="1000" dirty="0"/>
          </a:p>
        </p:txBody>
      </p:sp>
      <p:sp>
        <p:nvSpPr>
          <p:cNvPr id="5" name="TextBox 4"/>
          <p:cNvSpPr txBox="1"/>
          <p:nvPr/>
        </p:nvSpPr>
        <p:spPr>
          <a:xfrm>
            <a:off x="76200" y="6547556"/>
            <a:ext cx="7391400" cy="276999"/>
          </a:xfrm>
          <a:prstGeom prst="rect">
            <a:avLst/>
          </a:prstGeom>
          <a:noFill/>
        </p:spPr>
        <p:txBody>
          <a:bodyPr wrap="square" rtlCol="0">
            <a:spAutoFit/>
          </a:bodyPr>
          <a:lstStyle/>
          <a:p>
            <a:r>
              <a:rPr lang="en-US" sz="1200" dirty="0" smtClean="0">
                <a:latin typeface="Trebuchet MS" pitchFamily="34" charset="0"/>
              </a:rPr>
              <a:t>Data source: Washington death certificates matched with Northwest Tribal Registry</a:t>
            </a:r>
            <a:endParaRPr lang="en-US" sz="1200" dirty="0">
              <a:latin typeface="Trebuchet MS" pitchFamily="34" charset="0"/>
            </a:endParaRPr>
          </a:p>
        </p:txBody>
      </p:sp>
    </p:spTree>
    <p:extLst>
      <p:ext uri="{BB962C8B-B14F-4D97-AF65-F5344CB8AC3E}">
        <p14:creationId xmlns:p14="http://schemas.microsoft.com/office/powerpoint/2010/main" val="1762841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a:graphicFrameLocks/>
          </p:cNvGraphicFramePr>
          <p:nvPr>
            <p:extLst>
              <p:ext uri="{D42A27DB-BD31-4B8C-83A1-F6EECF244321}">
                <p14:modId xmlns:p14="http://schemas.microsoft.com/office/powerpoint/2010/main" val="1259957391"/>
              </p:ext>
            </p:extLst>
          </p:nvPr>
        </p:nvGraphicFramePr>
        <p:xfrm>
          <a:off x="152400" y="1600200"/>
          <a:ext cx="88392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1447800" y="125104"/>
            <a:ext cx="7010400" cy="1143000"/>
          </a:xfrm>
        </p:spPr>
        <p:txBody>
          <a:bodyPr>
            <a:noAutofit/>
          </a:bodyPr>
          <a:lstStyle/>
          <a:p>
            <a:r>
              <a:rPr lang="en-US" sz="2400" dirty="0" smtClean="0"/>
              <a:t>White unintentional </a:t>
            </a:r>
            <a:r>
              <a:rPr lang="en-US" sz="2400" dirty="0"/>
              <a:t>injury mortality </a:t>
            </a:r>
            <a:r>
              <a:rPr lang="en-US" sz="2400" dirty="0" smtClean="0"/>
              <a:t>rates also </a:t>
            </a:r>
            <a:r>
              <a:rPr lang="en-US" sz="2400" dirty="0"/>
              <a:t>increased from 1990-2009, at an average of </a:t>
            </a:r>
            <a:r>
              <a:rPr lang="en-US" sz="2400" dirty="0" smtClean="0"/>
              <a:t>1.4% per </a:t>
            </a:r>
            <a:r>
              <a:rPr lang="en-US" sz="2400" dirty="0"/>
              <a:t>year</a:t>
            </a:r>
            <a:endParaRPr lang="en-US" sz="2400" dirty="0"/>
          </a:p>
        </p:txBody>
      </p:sp>
      <p:sp>
        <p:nvSpPr>
          <p:cNvPr id="4" name="TextBox 3"/>
          <p:cNvSpPr txBox="1"/>
          <p:nvPr/>
        </p:nvSpPr>
        <p:spPr>
          <a:xfrm>
            <a:off x="76200" y="6581674"/>
            <a:ext cx="7391400" cy="276999"/>
          </a:xfrm>
          <a:prstGeom prst="rect">
            <a:avLst/>
          </a:prstGeom>
          <a:noFill/>
        </p:spPr>
        <p:txBody>
          <a:bodyPr wrap="square" rtlCol="0">
            <a:spAutoFit/>
          </a:bodyPr>
          <a:lstStyle/>
          <a:p>
            <a:r>
              <a:rPr lang="en-US" sz="1200" dirty="0" smtClean="0">
                <a:latin typeface="Trebuchet MS" pitchFamily="34" charset="0"/>
              </a:rPr>
              <a:t>Data source: Washington death certificates</a:t>
            </a:r>
            <a:endParaRPr lang="en-US" sz="1200" dirty="0">
              <a:latin typeface="Trebuchet MS" pitchFamily="34" charset="0"/>
            </a:endParaRPr>
          </a:p>
        </p:txBody>
      </p:sp>
    </p:spTree>
    <p:extLst>
      <p:ext uri="{BB962C8B-B14F-4D97-AF65-F5344CB8AC3E}">
        <p14:creationId xmlns:p14="http://schemas.microsoft.com/office/powerpoint/2010/main" val="40638445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2351842134"/>
              </p:ext>
            </p:extLst>
          </p:nvPr>
        </p:nvGraphicFramePr>
        <p:xfrm>
          <a:off x="228600" y="1600200"/>
          <a:ext cx="8458200" cy="4705803"/>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Autofit/>
          </a:bodyPr>
          <a:lstStyle/>
          <a:p>
            <a:r>
              <a:rPr lang="en-US" sz="3200" dirty="0" smtClean="0"/>
              <a:t>AI/AN </a:t>
            </a:r>
            <a:r>
              <a:rPr lang="en-US" sz="3200" dirty="0" smtClean="0"/>
              <a:t>injury </a:t>
            </a:r>
            <a:r>
              <a:rPr lang="en-US" sz="3200" dirty="0"/>
              <a:t>m</a:t>
            </a:r>
            <a:r>
              <a:rPr lang="en-US" sz="3200" dirty="0" smtClean="0"/>
              <a:t>ortality </a:t>
            </a:r>
            <a:r>
              <a:rPr lang="en-US" sz="3200" dirty="0" smtClean="0"/>
              <a:t>r</a:t>
            </a:r>
            <a:r>
              <a:rPr lang="en-US" sz="3200" dirty="0" smtClean="0"/>
              <a:t>ates were  </a:t>
            </a:r>
            <a:r>
              <a:rPr lang="en-US" sz="3200" dirty="0"/>
              <a:t>c</a:t>
            </a:r>
            <a:r>
              <a:rPr lang="en-US" sz="3200" dirty="0" smtClean="0"/>
              <a:t>onsistently </a:t>
            </a:r>
            <a:r>
              <a:rPr lang="en-US" sz="3200" dirty="0"/>
              <a:t>h</a:t>
            </a:r>
            <a:r>
              <a:rPr lang="en-US" sz="3200" dirty="0" smtClean="0"/>
              <a:t>igher </a:t>
            </a:r>
            <a:r>
              <a:rPr lang="en-US" sz="3200" dirty="0"/>
              <a:t>t</a:t>
            </a:r>
            <a:r>
              <a:rPr lang="en-US" sz="3200" dirty="0" smtClean="0"/>
              <a:t>han </a:t>
            </a:r>
            <a:r>
              <a:rPr lang="en-US" sz="3200" dirty="0"/>
              <a:t>w</a:t>
            </a:r>
            <a:r>
              <a:rPr lang="en-US" sz="3200" dirty="0" smtClean="0"/>
              <a:t>hites</a:t>
            </a:r>
            <a:endParaRPr lang="en-US" sz="3200" dirty="0"/>
          </a:p>
        </p:txBody>
      </p:sp>
      <p:sp>
        <p:nvSpPr>
          <p:cNvPr id="5" name="TextBox 4"/>
          <p:cNvSpPr txBox="1"/>
          <p:nvPr/>
        </p:nvSpPr>
        <p:spPr>
          <a:xfrm>
            <a:off x="76200" y="6553200"/>
            <a:ext cx="7391400" cy="276999"/>
          </a:xfrm>
          <a:prstGeom prst="rect">
            <a:avLst/>
          </a:prstGeom>
          <a:noFill/>
        </p:spPr>
        <p:txBody>
          <a:bodyPr wrap="square" rtlCol="0">
            <a:spAutoFit/>
          </a:bodyPr>
          <a:lstStyle/>
          <a:p>
            <a:r>
              <a:rPr lang="en-US" sz="1200" dirty="0" smtClean="0">
                <a:latin typeface="Trebuchet MS" pitchFamily="34" charset="0"/>
              </a:rPr>
              <a:t>Data source: Washington death certificates matched with Northwest Tribal Registry</a:t>
            </a:r>
            <a:endParaRPr lang="en-US" sz="1200" dirty="0">
              <a:latin typeface="Trebuchet MS" pitchFamily="34" charset="0"/>
            </a:endParaRPr>
          </a:p>
        </p:txBody>
      </p:sp>
    </p:spTree>
    <p:extLst>
      <p:ext uri="{BB962C8B-B14F-4D97-AF65-F5344CB8AC3E}">
        <p14:creationId xmlns:p14="http://schemas.microsoft.com/office/powerpoint/2010/main" val="28203050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a:graphicFrameLocks/>
          </p:cNvGraphicFramePr>
          <p:nvPr>
            <p:extLst>
              <p:ext uri="{D42A27DB-BD31-4B8C-83A1-F6EECF244321}">
                <p14:modId xmlns:p14="http://schemas.microsoft.com/office/powerpoint/2010/main" val="1774538648"/>
              </p:ext>
            </p:extLst>
          </p:nvPr>
        </p:nvGraphicFramePr>
        <p:xfrm>
          <a:off x="228600" y="1606392"/>
          <a:ext cx="8610600"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rmAutofit/>
          </a:bodyPr>
          <a:lstStyle/>
          <a:p>
            <a:r>
              <a:rPr lang="en-US" sz="2800" dirty="0" smtClean="0"/>
              <a:t>AI/AN </a:t>
            </a:r>
            <a:r>
              <a:rPr lang="en-US" sz="2800" dirty="0" smtClean="0"/>
              <a:t>motor vehicle crash m</a:t>
            </a:r>
            <a:r>
              <a:rPr lang="en-US" sz="2800" dirty="0" smtClean="0"/>
              <a:t>ortality </a:t>
            </a:r>
            <a:r>
              <a:rPr lang="en-US" sz="2800" dirty="0" smtClean="0"/>
              <a:t>r</a:t>
            </a:r>
            <a:r>
              <a:rPr lang="en-US" sz="2800" dirty="0" smtClean="0"/>
              <a:t>ates</a:t>
            </a:r>
            <a:r>
              <a:rPr lang="en-US" sz="2800" dirty="0"/>
              <a:t> </a:t>
            </a:r>
            <a:r>
              <a:rPr lang="en-US" sz="2800" dirty="0" smtClean="0"/>
              <a:t>did not change significantly from 1990-2009</a:t>
            </a:r>
            <a:endParaRPr lang="en-US" sz="2800" dirty="0"/>
          </a:p>
        </p:txBody>
      </p:sp>
      <p:sp>
        <p:nvSpPr>
          <p:cNvPr id="4" name="TextBox 3"/>
          <p:cNvSpPr txBox="1"/>
          <p:nvPr/>
        </p:nvSpPr>
        <p:spPr>
          <a:xfrm>
            <a:off x="-5687" y="6581001"/>
            <a:ext cx="7391400" cy="276999"/>
          </a:xfrm>
          <a:prstGeom prst="rect">
            <a:avLst/>
          </a:prstGeom>
          <a:noFill/>
        </p:spPr>
        <p:txBody>
          <a:bodyPr wrap="square" rtlCol="0">
            <a:spAutoFit/>
          </a:bodyPr>
          <a:lstStyle/>
          <a:p>
            <a:r>
              <a:rPr lang="en-US" sz="1200" dirty="0" smtClean="0">
                <a:latin typeface="Trebuchet MS" pitchFamily="34" charset="0"/>
              </a:rPr>
              <a:t>Data source: Washington death certificates matched with Northwest Tribal Registry</a:t>
            </a:r>
            <a:endParaRPr lang="en-US" sz="1200" dirty="0">
              <a:latin typeface="Trebuchet MS" pitchFamily="34" charset="0"/>
            </a:endParaRPr>
          </a:p>
        </p:txBody>
      </p:sp>
    </p:spTree>
    <p:extLst>
      <p:ext uri="{BB962C8B-B14F-4D97-AF65-F5344CB8AC3E}">
        <p14:creationId xmlns:p14="http://schemas.microsoft.com/office/powerpoint/2010/main" val="21017844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1518748893"/>
              </p:ext>
            </p:extLst>
          </p:nvPr>
        </p:nvGraphicFramePr>
        <p:xfrm>
          <a:off x="152400" y="1447800"/>
          <a:ext cx="8663836" cy="5096102"/>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Autofit/>
          </a:bodyPr>
          <a:lstStyle/>
          <a:p>
            <a:r>
              <a:rPr lang="en-US" sz="2800" dirty="0" smtClean="0"/>
              <a:t>White </a:t>
            </a:r>
            <a:r>
              <a:rPr lang="en-US" sz="2800" dirty="0" smtClean="0"/>
              <a:t>motor vehicle mortality </a:t>
            </a:r>
            <a:r>
              <a:rPr lang="en-US" sz="2800" dirty="0" smtClean="0"/>
              <a:t>r</a:t>
            </a:r>
            <a:r>
              <a:rPr lang="en-US" sz="2800" dirty="0" smtClean="0"/>
              <a:t>ates</a:t>
            </a:r>
            <a:r>
              <a:rPr lang="en-US" sz="2800" dirty="0"/>
              <a:t> </a:t>
            </a:r>
            <a:r>
              <a:rPr lang="en-US" sz="2800" dirty="0" smtClean="0"/>
              <a:t>decreased by 2.7% per year from 1990-2009</a:t>
            </a:r>
            <a:endParaRPr lang="en-US" sz="2800" dirty="0"/>
          </a:p>
        </p:txBody>
      </p:sp>
      <p:sp>
        <p:nvSpPr>
          <p:cNvPr id="5" name="TextBox 4"/>
          <p:cNvSpPr txBox="1"/>
          <p:nvPr/>
        </p:nvSpPr>
        <p:spPr>
          <a:xfrm>
            <a:off x="76200" y="6547556"/>
            <a:ext cx="7391400" cy="276999"/>
          </a:xfrm>
          <a:prstGeom prst="rect">
            <a:avLst/>
          </a:prstGeom>
          <a:noFill/>
        </p:spPr>
        <p:txBody>
          <a:bodyPr wrap="square" rtlCol="0">
            <a:spAutoFit/>
          </a:bodyPr>
          <a:lstStyle/>
          <a:p>
            <a:r>
              <a:rPr lang="en-US" sz="1200" dirty="0" smtClean="0">
                <a:latin typeface="Trebuchet MS" pitchFamily="34" charset="0"/>
              </a:rPr>
              <a:t>Data source: Washington death certificates</a:t>
            </a:r>
            <a:endParaRPr lang="en-US" sz="1200" dirty="0">
              <a:latin typeface="Trebuchet MS" pitchFamily="34" charset="0"/>
            </a:endParaRPr>
          </a:p>
        </p:txBody>
      </p:sp>
    </p:spTree>
    <p:extLst>
      <p:ext uri="{BB962C8B-B14F-4D97-AF65-F5344CB8AC3E}">
        <p14:creationId xmlns:p14="http://schemas.microsoft.com/office/powerpoint/2010/main" val="2870798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866211634"/>
              </p:ext>
            </p:extLst>
          </p:nvPr>
        </p:nvGraphicFramePr>
        <p:xfrm>
          <a:off x="457200" y="1447800"/>
          <a:ext cx="8458200" cy="5163003"/>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Autofit/>
          </a:bodyPr>
          <a:lstStyle/>
          <a:p>
            <a:r>
              <a:rPr lang="en-US" sz="2600" dirty="0" smtClean="0"/>
              <a:t>AI/AN </a:t>
            </a:r>
            <a:r>
              <a:rPr lang="en-US" sz="2600" dirty="0" smtClean="0"/>
              <a:t>motor vehicle crash mortality </a:t>
            </a:r>
            <a:r>
              <a:rPr lang="en-US" sz="2600" dirty="0" smtClean="0"/>
              <a:t>r</a:t>
            </a:r>
            <a:r>
              <a:rPr lang="en-US" sz="2600" dirty="0" smtClean="0"/>
              <a:t>ates</a:t>
            </a:r>
            <a:r>
              <a:rPr lang="en-US" sz="2600" dirty="0"/>
              <a:t> </a:t>
            </a:r>
            <a:r>
              <a:rPr lang="en-US" sz="2600" dirty="0" smtClean="0"/>
              <a:t>were c</a:t>
            </a:r>
            <a:r>
              <a:rPr lang="en-US" sz="2600" dirty="0" smtClean="0"/>
              <a:t>onsistently </a:t>
            </a:r>
            <a:r>
              <a:rPr lang="en-US" sz="2600" dirty="0" smtClean="0"/>
              <a:t>h</a:t>
            </a:r>
            <a:r>
              <a:rPr lang="en-US" sz="2600" dirty="0" smtClean="0"/>
              <a:t>igher</a:t>
            </a:r>
            <a:r>
              <a:rPr lang="en-US" sz="2600" dirty="0"/>
              <a:t> </a:t>
            </a:r>
            <a:r>
              <a:rPr lang="en-US" sz="2600" dirty="0" smtClean="0"/>
              <a:t>than whites; the g</a:t>
            </a:r>
            <a:r>
              <a:rPr lang="en-US" sz="2600" dirty="0" smtClean="0"/>
              <a:t>ap </a:t>
            </a:r>
            <a:r>
              <a:rPr lang="en-US" sz="2600" dirty="0" smtClean="0"/>
              <a:t>has grown in recent years</a:t>
            </a:r>
            <a:endParaRPr lang="en-US" sz="2600" dirty="0"/>
          </a:p>
        </p:txBody>
      </p:sp>
      <p:sp>
        <p:nvSpPr>
          <p:cNvPr id="5" name="TextBox 4"/>
          <p:cNvSpPr txBox="1"/>
          <p:nvPr/>
        </p:nvSpPr>
        <p:spPr>
          <a:xfrm>
            <a:off x="76200" y="6547556"/>
            <a:ext cx="7391400" cy="276999"/>
          </a:xfrm>
          <a:prstGeom prst="rect">
            <a:avLst/>
          </a:prstGeom>
          <a:noFill/>
        </p:spPr>
        <p:txBody>
          <a:bodyPr wrap="square" rtlCol="0">
            <a:spAutoFit/>
          </a:bodyPr>
          <a:lstStyle/>
          <a:p>
            <a:r>
              <a:rPr lang="en-US" sz="1200" dirty="0" smtClean="0">
                <a:latin typeface="Trebuchet MS" pitchFamily="34" charset="0"/>
              </a:rPr>
              <a:t>Data source: Washington death certificates matched with Northwest Tribal Registry</a:t>
            </a:r>
            <a:endParaRPr lang="en-US" sz="1200" dirty="0">
              <a:latin typeface="Trebuchet MS" pitchFamily="34" charset="0"/>
            </a:endParaRPr>
          </a:p>
        </p:txBody>
      </p:sp>
    </p:spTree>
    <p:extLst>
      <p:ext uri="{BB962C8B-B14F-4D97-AF65-F5344CB8AC3E}">
        <p14:creationId xmlns:p14="http://schemas.microsoft.com/office/powerpoint/2010/main" val="33777161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Motor vehicle crash mortality </a:t>
            </a:r>
            <a:r>
              <a:rPr lang="en-US" sz="2800" dirty="0" smtClean="0"/>
              <a:t>risk higher for younger AI/ANs, lower for older AI/ANs</a:t>
            </a:r>
            <a:endParaRPr lang="en-US" sz="2800" dirty="0"/>
          </a:p>
        </p:txBody>
      </p:sp>
      <p:graphicFrame>
        <p:nvGraphicFramePr>
          <p:cNvPr id="5" name="Chart 4"/>
          <p:cNvGraphicFramePr>
            <a:graphicFrameLocks/>
          </p:cNvGraphicFramePr>
          <p:nvPr>
            <p:extLst>
              <p:ext uri="{D42A27DB-BD31-4B8C-83A1-F6EECF244321}">
                <p14:modId xmlns:p14="http://schemas.microsoft.com/office/powerpoint/2010/main" val="2658074843"/>
              </p:ext>
            </p:extLst>
          </p:nvPr>
        </p:nvGraphicFramePr>
        <p:xfrm>
          <a:off x="685800" y="1447800"/>
          <a:ext cx="7848599" cy="5257799"/>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76200" y="6547556"/>
            <a:ext cx="7391400" cy="276999"/>
          </a:xfrm>
          <a:prstGeom prst="rect">
            <a:avLst/>
          </a:prstGeom>
          <a:noFill/>
        </p:spPr>
        <p:txBody>
          <a:bodyPr wrap="square" rtlCol="0">
            <a:spAutoFit/>
          </a:bodyPr>
          <a:lstStyle/>
          <a:p>
            <a:r>
              <a:rPr lang="en-US" sz="1200" dirty="0" smtClean="0">
                <a:latin typeface="Trebuchet MS" pitchFamily="34" charset="0"/>
              </a:rPr>
              <a:t>Data source: Washington death certificates matched with Northwest Tribal Registry</a:t>
            </a:r>
            <a:endParaRPr lang="en-US" sz="1200" dirty="0">
              <a:latin typeface="Trebuchet MS" pitchFamily="34" charset="0"/>
            </a:endParaRPr>
          </a:p>
        </p:txBody>
      </p:sp>
    </p:spTree>
    <p:extLst>
      <p:ext uri="{BB962C8B-B14F-4D97-AF65-F5344CB8AC3E}">
        <p14:creationId xmlns:p14="http://schemas.microsoft.com/office/powerpoint/2010/main" val="27265156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083263208"/>
              </p:ext>
            </p:extLst>
          </p:nvPr>
        </p:nvGraphicFramePr>
        <p:xfrm>
          <a:off x="381000" y="1600200"/>
          <a:ext cx="8305800"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1371600" y="76200"/>
            <a:ext cx="7620000" cy="1143000"/>
          </a:xfrm>
        </p:spPr>
        <p:txBody>
          <a:bodyPr>
            <a:noAutofit/>
          </a:bodyPr>
          <a:lstStyle/>
          <a:p>
            <a:r>
              <a:rPr lang="en-US" sz="2800" dirty="0" smtClean="0"/>
              <a:t>AI/AN </a:t>
            </a:r>
            <a:r>
              <a:rPr lang="en-US" sz="2800" dirty="0" smtClean="0"/>
              <a:t>motor vehicle crash mortality is 2.6 times higher </a:t>
            </a:r>
            <a:r>
              <a:rPr lang="en-US" sz="2800" dirty="0" smtClean="0"/>
              <a:t>in </a:t>
            </a:r>
            <a:r>
              <a:rPr lang="en-US" sz="2800" dirty="0" smtClean="0"/>
              <a:t>counties </a:t>
            </a:r>
            <a:r>
              <a:rPr lang="en-US" sz="2800" dirty="0"/>
              <a:t>e</a:t>
            </a:r>
            <a:r>
              <a:rPr lang="en-US" sz="2800" dirty="0" smtClean="0"/>
              <a:t>ast </a:t>
            </a:r>
            <a:r>
              <a:rPr lang="en-US" sz="2800" dirty="0" smtClean="0"/>
              <a:t>of the Cascades</a:t>
            </a:r>
            <a:endParaRPr lang="en-US" sz="2800" dirty="0"/>
          </a:p>
        </p:txBody>
      </p:sp>
      <p:sp>
        <p:nvSpPr>
          <p:cNvPr id="4" name="TextBox 3"/>
          <p:cNvSpPr txBox="1"/>
          <p:nvPr/>
        </p:nvSpPr>
        <p:spPr>
          <a:xfrm>
            <a:off x="76200" y="6547556"/>
            <a:ext cx="7391400" cy="276999"/>
          </a:xfrm>
          <a:prstGeom prst="rect">
            <a:avLst/>
          </a:prstGeom>
          <a:noFill/>
        </p:spPr>
        <p:txBody>
          <a:bodyPr wrap="square" rtlCol="0">
            <a:spAutoFit/>
          </a:bodyPr>
          <a:lstStyle/>
          <a:p>
            <a:r>
              <a:rPr lang="en-US" sz="1200" dirty="0" smtClean="0">
                <a:latin typeface="Trebuchet MS" pitchFamily="34" charset="0"/>
              </a:rPr>
              <a:t>Data source: Washington death certificates matched with Northwest Tribal Registry</a:t>
            </a:r>
            <a:endParaRPr lang="en-US" sz="1200" dirty="0">
              <a:latin typeface="Trebuchet MS" pitchFamily="34" charset="0"/>
            </a:endParaRPr>
          </a:p>
        </p:txBody>
      </p:sp>
    </p:spTree>
    <p:extLst>
      <p:ext uri="{BB962C8B-B14F-4D97-AF65-F5344CB8AC3E}">
        <p14:creationId xmlns:p14="http://schemas.microsoft.com/office/powerpoint/2010/main" val="18232399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620000" cy="1143000"/>
          </a:xfrm>
        </p:spPr>
        <p:txBody>
          <a:bodyPr>
            <a:noAutofit/>
          </a:bodyPr>
          <a:lstStyle/>
          <a:p>
            <a:r>
              <a:rPr lang="en-US" sz="2600" dirty="0" smtClean="0"/>
              <a:t>Alcohol as a </a:t>
            </a:r>
            <a:r>
              <a:rPr lang="en-US" sz="2600" dirty="0" smtClean="0"/>
              <a:t>contributing </a:t>
            </a:r>
            <a:r>
              <a:rPr lang="en-US" sz="2600" dirty="0"/>
              <a:t>c</a:t>
            </a:r>
            <a:r>
              <a:rPr lang="en-US" sz="2600" dirty="0" smtClean="0"/>
              <a:t>ause </a:t>
            </a:r>
            <a:r>
              <a:rPr lang="en-US" sz="2600" dirty="0" smtClean="0"/>
              <a:t>in MVC </a:t>
            </a:r>
            <a:r>
              <a:rPr lang="en-US" sz="2600" dirty="0" smtClean="0"/>
              <a:t>deaths</a:t>
            </a:r>
            <a:r>
              <a:rPr lang="en-US" sz="2600" dirty="0"/>
              <a:t> </a:t>
            </a:r>
            <a:r>
              <a:rPr lang="en-US" sz="2600" dirty="0" smtClean="0"/>
              <a:t>decreased from 1990-2009, and the d</a:t>
            </a:r>
            <a:r>
              <a:rPr lang="en-US" sz="2600" dirty="0" smtClean="0"/>
              <a:t>isparity gap between AI/ANs and whites is </a:t>
            </a:r>
            <a:r>
              <a:rPr lang="en-US" sz="2600" dirty="0"/>
              <a:t>c</a:t>
            </a:r>
            <a:r>
              <a:rPr lang="en-US" sz="2600" dirty="0" smtClean="0"/>
              <a:t>losing</a:t>
            </a:r>
            <a:endParaRPr lang="en-US" sz="2600" dirty="0"/>
          </a:p>
        </p:txBody>
      </p:sp>
      <p:graphicFrame>
        <p:nvGraphicFramePr>
          <p:cNvPr id="4" name="Chart 3"/>
          <p:cNvGraphicFramePr>
            <a:graphicFrameLocks/>
          </p:cNvGraphicFramePr>
          <p:nvPr>
            <p:extLst>
              <p:ext uri="{D42A27DB-BD31-4B8C-83A1-F6EECF244321}">
                <p14:modId xmlns:p14="http://schemas.microsoft.com/office/powerpoint/2010/main" val="2093511657"/>
              </p:ext>
            </p:extLst>
          </p:nvPr>
        </p:nvGraphicFramePr>
        <p:xfrm>
          <a:off x="533400" y="1656855"/>
          <a:ext cx="79248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76200" y="6547556"/>
            <a:ext cx="7391400" cy="276999"/>
          </a:xfrm>
          <a:prstGeom prst="rect">
            <a:avLst/>
          </a:prstGeom>
          <a:noFill/>
        </p:spPr>
        <p:txBody>
          <a:bodyPr wrap="square" rtlCol="0">
            <a:spAutoFit/>
          </a:bodyPr>
          <a:lstStyle/>
          <a:p>
            <a:r>
              <a:rPr lang="en-US" sz="1200" dirty="0" smtClean="0">
                <a:latin typeface="Trebuchet MS" pitchFamily="34" charset="0"/>
              </a:rPr>
              <a:t>Data source: Washington death certificates matched with Northwest Tribal Registry</a:t>
            </a:r>
            <a:endParaRPr lang="en-US" sz="1200" dirty="0">
              <a:latin typeface="Trebuchet MS" pitchFamily="34" charset="0"/>
            </a:endParaRPr>
          </a:p>
        </p:txBody>
      </p:sp>
    </p:spTree>
    <p:extLst>
      <p:ext uri="{BB962C8B-B14F-4D97-AF65-F5344CB8AC3E}">
        <p14:creationId xmlns:p14="http://schemas.microsoft.com/office/powerpoint/2010/main" val="15759940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lstStyle/>
          <a:p>
            <a:pPr algn="ctr">
              <a:spcBef>
                <a:spcPts val="600"/>
              </a:spcBef>
              <a:buNone/>
            </a:pPr>
            <a:r>
              <a:rPr lang="en-US" sz="2000" b="1" dirty="0" smtClean="0">
                <a:solidFill>
                  <a:srgbClr val="006666"/>
                </a:solidFill>
                <a:latin typeface="Calibri" pitchFamily="34" charset="0"/>
                <a:cs typeface="Arial" pitchFamily="34" charset="0"/>
              </a:rPr>
              <a:t>Megan Hoopes</a:t>
            </a:r>
            <a:endParaRPr lang="en-US" sz="2000" dirty="0" smtClean="0">
              <a:solidFill>
                <a:srgbClr val="006666"/>
              </a:solidFill>
              <a:latin typeface="Calibri" pitchFamily="34" charset="0"/>
              <a:cs typeface="Arial" pitchFamily="34" charset="0"/>
            </a:endParaRPr>
          </a:p>
          <a:p>
            <a:pPr algn="ctr">
              <a:spcBef>
                <a:spcPts val="600"/>
              </a:spcBef>
              <a:buNone/>
            </a:pPr>
            <a:r>
              <a:rPr lang="en-US" sz="2000" dirty="0" smtClean="0">
                <a:solidFill>
                  <a:srgbClr val="006666"/>
                </a:solidFill>
                <a:latin typeface="Calibri" pitchFamily="34" charset="0"/>
                <a:cs typeface="Arial" pitchFamily="34" charset="0"/>
              </a:rPr>
              <a:t>IDEA-NW Project Director</a:t>
            </a:r>
          </a:p>
          <a:p>
            <a:pPr algn="ctr">
              <a:spcBef>
                <a:spcPts val="600"/>
              </a:spcBef>
              <a:buNone/>
            </a:pPr>
            <a:r>
              <a:rPr lang="en-US" sz="2000" dirty="0" smtClean="0">
                <a:solidFill>
                  <a:srgbClr val="006666"/>
                </a:solidFill>
                <a:latin typeface="Calibri" pitchFamily="34" charset="0"/>
                <a:cs typeface="Arial" pitchFamily="34" charset="0"/>
              </a:rPr>
              <a:t>mhoopes@npaihb.org</a:t>
            </a:r>
          </a:p>
          <a:p>
            <a:pPr algn="ctr">
              <a:spcBef>
                <a:spcPts val="600"/>
              </a:spcBef>
              <a:buNone/>
            </a:pPr>
            <a:r>
              <a:rPr lang="en-US" sz="2000" dirty="0" smtClean="0">
                <a:solidFill>
                  <a:srgbClr val="006666"/>
                </a:solidFill>
                <a:latin typeface="Calibri" pitchFamily="34" charset="0"/>
                <a:cs typeface="Arial" pitchFamily="34" charset="0"/>
              </a:rPr>
              <a:t>503-416-3261 </a:t>
            </a:r>
          </a:p>
          <a:p>
            <a:pPr algn="ctr">
              <a:spcBef>
                <a:spcPts val="600"/>
              </a:spcBef>
              <a:buNone/>
            </a:pPr>
            <a:endParaRPr lang="en-US" sz="2000" dirty="0" smtClean="0">
              <a:solidFill>
                <a:srgbClr val="006666"/>
              </a:solidFill>
              <a:latin typeface="Calibri" pitchFamily="34" charset="0"/>
              <a:cs typeface="Arial" pitchFamily="34" charset="0"/>
            </a:endParaRPr>
          </a:p>
          <a:p>
            <a:pPr algn="ctr">
              <a:spcBef>
                <a:spcPts val="600"/>
              </a:spcBef>
              <a:buNone/>
            </a:pPr>
            <a:r>
              <a:rPr lang="en-US" sz="2000" b="1" dirty="0">
                <a:solidFill>
                  <a:srgbClr val="006666"/>
                </a:solidFill>
                <a:latin typeface="Calibri" pitchFamily="34" charset="0"/>
                <a:cs typeface="Arial" pitchFamily="34" charset="0"/>
              </a:rPr>
              <a:t>Erik Kakuska </a:t>
            </a:r>
            <a:r>
              <a:rPr lang="en-US" sz="2000" dirty="0">
                <a:solidFill>
                  <a:srgbClr val="006666"/>
                </a:solidFill>
                <a:latin typeface="Calibri" pitchFamily="34" charset="0"/>
                <a:cs typeface="Arial" pitchFamily="34" charset="0"/>
              </a:rPr>
              <a:t>(Zuni Pueblo)</a:t>
            </a:r>
          </a:p>
          <a:p>
            <a:pPr algn="ctr">
              <a:spcBef>
                <a:spcPts val="600"/>
              </a:spcBef>
              <a:buNone/>
            </a:pPr>
            <a:r>
              <a:rPr lang="en-US" sz="2000" dirty="0">
                <a:solidFill>
                  <a:srgbClr val="006666"/>
                </a:solidFill>
                <a:latin typeface="Calibri" pitchFamily="34" charset="0"/>
                <a:cs typeface="Arial" pitchFamily="34" charset="0"/>
              </a:rPr>
              <a:t>IDEA-NW Project Coordinator</a:t>
            </a:r>
          </a:p>
          <a:p>
            <a:pPr algn="ctr">
              <a:spcBef>
                <a:spcPts val="600"/>
              </a:spcBef>
              <a:buNone/>
            </a:pPr>
            <a:r>
              <a:rPr lang="en-US" sz="2000" dirty="0" smtClean="0">
                <a:solidFill>
                  <a:srgbClr val="006666"/>
                </a:solidFill>
                <a:latin typeface="Calibri" pitchFamily="34" charset="0"/>
                <a:cs typeface="Arial" pitchFamily="34" charset="0"/>
              </a:rPr>
              <a:t>ekakuska@npaihb.org</a:t>
            </a:r>
          </a:p>
          <a:p>
            <a:pPr algn="ctr">
              <a:spcBef>
                <a:spcPts val="600"/>
              </a:spcBef>
              <a:buNone/>
            </a:pPr>
            <a:endParaRPr lang="en-US" sz="2000" dirty="0">
              <a:solidFill>
                <a:srgbClr val="006666"/>
              </a:solidFill>
              <a:latin typeface="Calibri" pitchFamily="34" charset="0"/>
              <a:cs typeface="Arial" pitchFamily="34" charset="0"/>
            </a:endParaRPr>
          </a:p>
          <a:p>
            <a:pPr algn="ctr">
              <a:spcBef>
                <a:spcPts val="600"/>
              </a:spcBef>
              <a:buNone/>
            </a:pPr>
            <a:r>
              <a:rPr lang="en-US" sz="2000" b="1" dirty="0" smtClean="0">
                <a:solidFill>
                  <a:srgbClr val="006666"/>
                </a:solidFill>
                <a:latin typeface="Calibri" pitchFamily="34" charset="0"/>
                <a:cs typeface="Arial" pitchFamily="34" charset="0"/>
              </a:rPr>
              <a:t>Victoria Warren-Mears</a:t>
            </a:r>
          </a:p>
          <a:p>
            <a:pPr algn="ctr">
              <a:spcBef>
                <a:spcPts val="600"/>
              </a:spcBef>
              <a:buNone/>
            </a:pPr>
            <a:r>
              <a:rPr lang="en-US" sz="2000" dirty="0" smtClean="0">
                <a:solidFill>
                  <a:srgbClr val="006666"/>
                </a:solidFill>
                <a:latin typeface="Calibri" pitchFamily="34" charset="0"/>
                <a:cs typeface="Arial" pitchFamily="34" charset="0"/>
              </a:rPr>
              <a:t>IDEA-NW P.I.</a:t>
            </a:r>
          </a:p>
          <a:p>
            <a:pPr algn="ctr">
              <a:spcBef>
                <a:spcPts val="600"/>
              </a:spcBef>
              <a:buNone/>
            </a:pPr>
            <a:r>
              <a:rPr lang="en-US" sz="2000" dirty="0" smtClean="0">
                <a:solidFill>
                  <a:srgbClr val="006666"/>
                </a:solidFill>
                <a:latin typeface="Calibri" pitchFamily="34" charset="0"/>
                <a:cs typeface="Arial" pitchFamily="34" charset="0"/>
              </a:rPr>
              <a:t>vwarrenmears@npaihb.org </a:t>
            </a:r>
            <a:endParaRPr lang="en-US" sz="2000" dirty="0">
              <a:solidFill>
                <a:srgbClr val="006666"/>
              </a:solidFill>
              <a:latin typeface="Calibri" pitchFamily="34" charset="0"/>
              <a:cs typeface="Arial" pitchFamily="34" charset="0"/>
            </a:endParaRPr>
          </a:p>
          <a:p>
            <a:pPr algn="ctr">
              <a:spcBef>
                <a:spcPts val="600"/>
              </a:spcBef>
              <a:buNone/>
            </a:pPr>
            <a:endParaRPr lang="en-US" sz="2400" dirty="0" smtClean="0">
              <a:solidFill>
                <a:srgbClr val="006666"/>
              </a:solidFill>
              <a:latin typeface="Calibri" pitchFamily="34" charset="0"/>
              <a:cs typeface="Arial" pitchFamily="34" charset="0"/>
            </a:endParaRPr>
          </a:p>
          <a:p>
            <a:pPr algn="ctr">
              <a:spcBef>
                <a:spcPts val="600"/>
              </a:spcBef>
              <a:buNone/>
            </a:pPr>
            <a:endParaRPr lang="en-US" sz="2400" dirty="0">
              <a:solidFill>
                <a:srgbClr val="006666"/>
              </a:solidFill>
              <a:latin typeface="Calibri" pitchFamily="34" charset="0"/>
              <a:cs typeface="Arial" pitchFamily="34" charset="0"/>
            </a:endParaRPr>
          </a:p>
          <a:p>
            <a:pPr algn="ctr">
              <a:spcBef>
                <a:spcPts val="600"/>
              </a:spcBef>
              <a:buNone/>
            </a:pPr>
            <a:endParaRPr lang="en-US" sz="2400" dirty="0" smtClean="0">
              <a:solidFill>
                <a:srgbClr val="006666"/>
              </a:solidFill>
              <a:latin typeface="Calibri" pitchFamily="34" charset="0"/>
              <a:cs typeface="Arial" pitchFamily="34" charset="0"/>
            </a:endParaRPr>
          </a:p>
          <a:p>
            <a:pPr algn="ctr">
              <a:buNone/>
            </a:pPr>
            <a:endParaRPr lang="en-US" sz="2000" dirty="0" smtClean="0">
              <a:solidFill>
                <a:srgbClr val="006666"/>
              </a:solidFill>
              <a:latin typeface="Calibri" pitchFamily="34" charset="0"/>
              <a:cs typeface="Arial" pitchFamily="34" charset="0"/>
            </a:endParaRPr>
          </a:p>
        </p:txBody>
      </p:sp>
      <p:sp>
        <p:nvSpPr>
          <p:cNvPr id="5" name="Content Placeholder 4"/>
          <p:cNvSpPr>
            <a:spLocks noGrp="1"/>
          </p:cNvSpPr>
          <p:nvPr>
            <p:ph sz="half" idx="2"/>
          </p:nvPr>
        </p:nvSpPr>
        <p:spPr/>
        <p:txBody>
          <a:bodyPr/>
          <a:lstStyle/>
          <a:p>
            <a:pPr marL="0" algn="ctr">
              <a:spcBef>
                <a:spcPts val="600"/>
              </a:spcBef>
              <a:buNone/>
            </a:pPr>
            <a:r>
              <a:rPr lang="en-US" sz="2000" b="1" dirty="0" smtClean="0">
                <a:solidFill>
                  <a:srgbClr val="006666"/>
                </a:solidFill>
                <a:latin typeface="Calibri" pitchFamily="34" charset="0"/>
                <a:cs typeface="Arial" pitchFamily="34" charset="0"/>
              </a:rPr>
              <a:t>Jenine Dankovchik</a:t>
            </a:r>
          </a:p>
          <a:p>
            <a:pPr marL="0" algn="ctr">
              <a:spcBef>
                <a:spcPts val="600"/>
              </a:spcBef>
              <a:buNone/>
            </a:pPr>
            <a:r>
              <a:rPr lang="en-US" sz="2000" dirty="0" smtClean="0">
                <a:solidFill>
                  <a:srgbClr val="006666"/>
                </a:solidFill>
                <a:latin typeface="Calibri" pitchFamily="34" charset="0"/>
                <a:cs typeface="Arial" pitchFamily="34" charset="0"/>
              </a:rPr>
              <a:t> Biostatistician</a:t>
            </a:r>
          </a:p>
          <a:p>
            <a:pPr marL="0" algn="ctr">
              <a:spcBef>
                <a:spcPts val="600"/>
              </a:spcBef>
              <a:buNone/>
            </a:pPr>
            <a:r>
              <a:rPr lang="en-US" sz="2000" dirty="0" smtClean="0">
                <a:solidFill>
                  <a:srgbClr val="006666"/>
                </a:solidFill>
                <a:latin typeface="Calibri" pitchFamily="34" charset="0"/>
                <a:cs typeface="Arial" pitchFamily="34" charset="0"/>
              </a:rPr>
              <a:t>jdankovchik@npaihb.org</a:t>
            </a:r>
          </a:p>
          <a:p>
            <a:pPr marL="0" algn="ctr">
              <a:spcBef>
                <a:spcPts val="600"/>
              </a:spcBef>
              <a:buNone/>
            </a:pPr>
            <a:r>
              <a:rPr lang="en-US" sz="2000" dirty="0" smtClean="0">
                <a:solidFill>
                  <a:srgbClr val="006666"/>
                </a:solidFill>
                <a:latin typeface="Calibri" pitchFamily="34" charset="0"/>
                <a:cs typeface="Arial" pitchFamily="34" charset="0"/>
              </a:rPr>
              <a:t>503-416-3265</a:t>
            </a:r>
          </a:p>
          <a:p>
            <a:pPr marL="0" algn="ctr">
              <a:spcBef>
                <a:spcPts val="600"/>
              </a:spcBef>
              <a:buNone/>
            </a:pPr>
            <a:endParaRPr lang="en-US" sz="2000" dirty="0" smtClean="0">
              <a:solidFill>
                <a:srgbClr val="006666"/>
              </a:solidFill>
              <a:latin typeface="Calibri" pitchFamily="34" charset="0"/>
              <a:cs typeface="Arial" pitchFamily="34" charset="0"/>
            </a:endParaRPr>
          </a:p>
          <a:p>
            <a:pPr algn="ctr">
              <a:spcBef>
                <a:spcPts val="600"/>
              </a:spcBef>
              <a:buNone/>
            </a:pPr>
            <a:r>
              <a:rPr lang="en-US" sz="2000" b="1" dirty="0">
                <a:solidFill>
                  <a:srgbClr val="006666"/>
                </a:solidFill>
                <a:latin typeface="Calibri" pitchFamily="34" charset="0"/>
                <a:cs typeface="Arial" pitchFamily="34" charset="0"/>
              </a:rPr>
              <a:t>Meena Patil</a:t>
            </a:r>
            <a:endParaRPr lang="en-US" sz="2000" dirty="0">
              <a:solidFill>
                <a:srgbClr val="006666"/>
              </a:solidFill>
              <a:latin typeface="Calibri" pitchFamily="34" charset="0"/>
              <a:cs typeface="Arial" pitchFamily="34" charset="0"/>
            </a:endParaRPr>
          </a:p>
          <a:p>
            <a:pPr algn="ctr">
              <a:spcBef>
                <a:spcPts val="600"/>
              </a:spcBef>
              <a:buNone/>
            </a:pPr>
            <a:r>
              <a:rPr lang="en-US" sz="2000" dirty="0">
                <a:solidFill>
                  <a:srgbClr val="006666"/>
                </a:solidFill>
                <a:latin typeface="Calibri" pitchFamily="34" charset="0"/>
                <a:cs typeface="Arial" pitchFamily="34" charset="0"/>
              </a:rPr>
              <a:t>Biostatistician</a:t>
            </a:r>
          </a:p>
          <a:p>
            <a:pPr algn="ctr">
              <a:spcBef>
                <a:spcPts val="600"/>
              </a:spcBef>
              <a:buNone/>
            </a:pPr>
            <a:r>
              <a:rPr lang="en-US" sz="2000" dirty="0">
                <a:solidFill>
                  <a:srgbClr val="006666"/>
                </a:solidFill>
                <a:latin typeface="Calibri" pitchFamily="34" charset="0"/>
                <a:cs typeface="Arial" pitchFamily="34" charset="0"/>
              </a:rPr>
              <a:t>mpatil@npaihb.org</a:t>
            </a:r>
          </a:p>
          <a:p>
            <a:pPr marL="0" algn="ctr">
              <a:spcBef>
                <a:spcPts val="600"/>
              </a:spcBef>
              <a:buNone/>
            </a:pPr>
            <a:endParaRPr lang="en-US" sz="2400" dirty="0">
              <a:solidFill>
                <a:srgbClr val="006666"/>
              </a:solidFill>
              <a:latin typeface="Calibri" pitchFamily="34" charset="0"/>
              <a:cs typeface="Arial" pitchFamily="34" charset="0"/>
            </a:endParaRPr>
          </a:p>
        </p:txBody>
      </p:sp>
      <p:sp>
        <p:nvSpPr>
          <p:cNvPr id="3" name="Title 2"/>
          <p:cNvSpPr>
            <a:spLocks noGrp="1"/>
          </p:cNvSpPr>
          <p:nvPr>
            <p:ph type="title"/>
          </p:nvPr>
        </p:nvSpPr>
        <p:spPr/>
        <p:txBody>
          <a:bodyPr/>
          <a:lstStyle/>
          <a:p>
            <a:r>
              <a:rPr lang="en-US" dirty="0" smtClean="0"/>
              <a:t>IDEA-NW Contact Information</a:t>
            </a:r>
            <a:endParaRPr lang="en-US" dirty="0"/>
          </a:p>
        </p:txBody>
      </p:sp>
      <p:sp>
        <p:nvSpPr>
          <p:cNvPr id="6" name="TextBox 5"/>
          <p:cNvSpPr txBox="1"/>
          <p:nvPr/>
        </p:nvSpPr>
        <p:spPr>
          <a:xfrm>
            <a:off x="2667000" y="5257800"/>
            <a:ext cx="8001000" cy="1415772"/>
          </a:xfrm>
          <a:prstGeom prst="rect">
            <a:avLst/>
          </a:prstGeom>
          <a:noFill/>
        </p:spPr>
        <p:txBody>
          <a:bodyPr wrap="square" rtlCol="0">
            <a:spAutoFit/>
          </a:bodyPr>
          <a:lstStyle/>
          <a:p>
            <a:pPr algn="ctr"/>
            <a:r>
              <a:rPr lang="en-US" sz="1800" dirty="0" smtClean="0">
                <a:solidFill>
                  <a:srgbClr val="990000"/>
                </a:solidFill>
                <a:latin typeface="Calibri" pitchFamily="34" charset="0"/>
                <a:cs typeface="Arial" pitchFamily="34" charset="0"/>
              </a:rPr>
              <a:t>Northwest Portland Area Indian Health Board</a:t>
            </a:r>
          </a:p>
          <a:p>
            <a:pPr algn="ctr"/>
            <a:r>
              <a:rPr lang="en-US" sz="1800" dirty="0" smtClean="0">
                <a:solidFill>
                  <a:srgbClr val="990000"/>
                </a:solidFill>
                <a:latin typeface="Calibri" pitchFamily="34" charset="0"/>
                <a:cs typeface="Arial" pitchFamily="34" charset="0"/>
              </a:rPr>
              <a:t>2121 SW Broadway, Suite 300</a:t>
            </a:r>
          </a:p>
          <a:p>
            <a:pPr algn="ctr"/>
            <a:r>
              <a:rPr lang="en-US" sz="1800" dirty="0" smtClean="0">
                <a:solidFill>
                  <a:srgbClr val="990000"/>
                </a:solidFill>
                <a:latin typeface="Calibri" pitchFamily="34" charset="0"/>
                <a:cs typeface="Arial" pitchFamily="34" charset="0"/>
              </a:rPr>
              <a:t>Portland, OR 97211</a:t>
            </a:r>
          </a:p>
          <a:p>
            <a:pPr algn="ctr"/>
            <a:endParaRPr lang="en-US" sz="1400" dirty="0" smtClean="0">
              <a:solidFill>
                <a:srgbClr val="990000"/>
              </a:solidFill>
              <a:latin typeface="Calibri" pitchFamily="34" charset="0"/>
              <a:cs typeface="Arial" pitchFamily="34" charset="0"/>
            </a:endParaRPr>
          </a:p>
          <a:p>
            <a:pPr algn="ctr"/>
            <a:r>
              <a:rPr lang="en-US" sz="1800" b="1" dirty="0" smtClean="0">
                <a:solidFill>
                  <a:srgbClr val="990000"/>
                </a:solidFill>
                <a:latin typeface="Calibri" pitchFamily="34" charset="0"/>
                <a:cs typeface="Arial" pitchFamily="34" charset="0"/>
              </a:rPr>
              <a:t>www.npaihb.org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defRPr/>
            </a:pPr>
            <a:r>
              <a:rPr lang="en-US" sz="2800" dirty="0" smtClean="0">
                <a:latin typeface="Calibri" pitchFamily="34" charset="0"/>
              </a:rPr>
              <a:t>AI/ANs are often misclassified as another race on death certificates </a:t>
            </a:r>
          </a:p>
          <a:p>
            <a:pPr>
              <a:defRPr/>
            </a:pPr>
            <a:r>
              <a:rPr lang="en-US" sz="2800" dirty="0" smtClean="0">
                <a:latin typeface="Calibri" pitchFamily="34" charset="0"/>
              </a:rPr>
              <a:t>Surveillance data (death, cancer, hospitalization) may range from 30-70% misclassified </a:t>
            </a:r>
          </a:p>
          <a:p>
            <a:pPr marL="342900" lvl="1" indent="-342900">
              <a:buFont typeface="Arial" pitchFamily="34" charset="0"/>
              <a:buChar char="•"/>
              <a:defRPr/>
            </a:pPr>
            <a:r>
              <a:rPr lang="en-US" sz="2800" dirty="0">
                <a:latin typeface="Calibri" pitchFamily="34" charset="0"/>
              </a:rPr>
              <a:t>In general, AI/AN misclassified as another race (in NW, usually White), rather than the other way </a:t>
            </a:r>
            <a:r>
              <a:rPr lang="en-US" sz="2800" dirty="0" smtClean="0">
                <a:latin typeface="Calibri" pitchFamily="34" charset="0"/>
              </a:rPr>
              <a:t>around</a:t>
            </a:r>
          </a:p>
          <a:p>
            <a:pPr marL="342900" lvl="1" indent="-342900">
              <a:buFont typeface="Arial" pitchFamily="34" charset="0"/>
              <a:buChar char="•"/>
              <a:defRPr/>
            </a:pPr>
            <a:r>
              <a:rPr lang="en-US" sz="2800" dirty="0">
                <a:latin typeface="Calibri" pitchFamily="34" charset="0"/>
              </a:rPr>
              <a:t>Net result: Mortality rates </a:t>
            </a:r>
            <a:r>
              <a:rPr lang="en-US" sz="2800" i="1" dirty="0">
                <a:latin typeface="Calibri" pitchFamily="34" charset="0"/>
              </a:rPr>
              <a:t>underestimated</a:t>
            </a:r>
            <a:r>
              <a:rPr lang="en-US" sz="2800" dirty="0">
                <a:latin typeface="Calibri" pitchFamily="34" charset="0"/>
              </a:rPr>
              <a:t> for </a:t>
            </a:r>
            <a:r>
              <a:rPr lang="en-US" sz="2800" dirty="0" smtClean="0">
                <a:latin typeface="Calibri" pitchFamily="34" charset="0"/>
              </a:rPr>
              <a:t>AI/AN</a:t>
            </a:r>
          </a:p>
          <a:p>
            <a:pPr marL="342900" lvl="1" indent="-342900">
              <a:buFont typeface="Arial" pitchFamily="34" charset="0"/>
              <a:buChar char="•"/>
              <a:defRPr/>
            </a:pPr>
            <a:r>
              <a:rPr lang="en-US" sz="2800" dirty="0" smtClean="0">
                <a:latin typeface="Calibri" pitchFamily="34" charset="0"/>
              </a:rPr>
              <a:t>Improving Data &amp; Enhancing Access (IDEA-NW) Project works to correct inaccurate race data at state level &amp; provide improved health data for NW tribes</a:t>
            </a:r>
          </a:p>
          <a:p>
            <a:pPr>
              <a:buNone/>
            </a:pPr>
            <a:endParaRPr lang="en-US" dirty="0"/>
          </a:p>
        </p:txBody>
      </p:sp>
      <p:sp>
        <p:nvSpPr>
          <p:cNvPr id="3" name="Title 2"/>
          <p:cNvSpPr>
            <a:spLocks noGrp="1"/>
          </p:cNvSpPr>
          <p:nvPr>
            <p:ph type="title"/>
          </p:nvPr>
        </p:nvSpPr>
        <p:spPr/>
        <p:txBody>
          <a:bodyPr>
            <a:normAutofit/>
          </a:bodyPr>
          <a:lstStyle/>
          <a:p>
            <a:r>
              <a:rPr lang="en-US" dirty="0" smtClean="0"/>
              <a:t>AI/AN Mortality Data</a:t>
            </a:r>
            <a:endParaRPr lang="en-US" dirty="0"/>
          </a:p>
        </p:txBody>
      </p:sp>
      <p:sp>
        <p:nvSpPr>
          <p:cNvPr id="6" name="Slide Number Placeholder 5"/>
          <p:cNvSpPr>
            <a:spLocks noGrp="1"/>
          </p:cNvSpPr>
          <p:nvPr>
            <p:ph type="sldNum" sz="quarter" idx="4294967295"/>
          </p:nvPr>
        </p:nvSpPr>
        <p:spPr>
          <a:xfrm>
            <a:off x="6553200" y="6461125"/>
            <a:ext cx="2133600" cy="396875"/>
          </a:xfrm>
        </p:spPr>
        <p:txBody>
          <a:bodyPr/>
          <a:lstStyle/>
          <a:p>
            <a:pPr>
              <a:defRPr/>
            </a:pPr>
            <a:fld id="{25309953-E140-4B1E-8A10-F48E1039D203}" type="slidenum">
              <a:rPr lang="en-US" smtClean="0"/>
              <a:pPr>
                <a:defRPr/>
              </a:pPr>
              <a:t>2</a:t>
            </a:fld>
            <a:endParaRPr lang="en-US" dirty="0"/>
          </a:p>
        </p:txBody>
      </p:sp>
    </p:spTree>
    <p:extLst>
      <p:ext uri="{BB962C8B-B14F-4D97-AF65-F5344CB8AC3E}">
        <p14:creationId xmlns:p14="http://schemas.microsoft.com/office/powerpoint/2010/main" val="485247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57200" y="1752600"/>
            <a:ext cx="4191000" cy="2362200"/>
          </a:xfrm>
        </p:spPr>
        <p:txBody>
          <a:bodyPr/>
          <a:lstStyle/>
          <a:p>
            <a:pPr algn="ctr">
              <a:spcBef>
                <a:spcPts val="600"/>
              </a:spcBef>
              <a:buNone/>
            </a:pPr>
            <a:r>
              <a:rPr lang="en-US" sz="3000" b="1" dirty="0" smtClean="0">
                <a:solidFill>
                  <a:srgbClr val="006666"/>
                </a:solidFill>
                <a:latin typeface="Calibri" pitchFamily="34" charset="0"/>
                <a:cs typeface="Arial" pitchFamily="34" charset="0"/>
              </a:rPr>
              <a:t>Luella Azule </a:t>
            </a:r>
            <a:r>
              <a:rPr lang="en-US" sz="2000" dirty="0" smtClean="0">
                <a:solidFill>
                  <a:srgbClr val="006666"/>
                </a:solidFill>
                <a:latin typeface="Calibri" pitchFamily="34" charset="0"/>
                <a:cs typeface="Arial" pitchFamily="34" charset="0"/>
              </a:rPr>
              <a:t>(Yakama/Umatilla)</a:t>
            </a:r>
            <a:endParaRPr lang="en-US" sz="3000" dirty="0" smtClean="0">
              <a:solidFill>
                <a:srgbClr val="006666"/>
              </a:solidFill>
              <a:latin typeface="Calibri" pitchFamily="34" charset="0"/>
              <a:cs typeface="Arial" pitchFamily="34" charset="0"/>
            </a:endParaRPr>
          </a:p>
          <a:p>
            <a:pPr algn="ctr">
              <a:spcBef>
                <a:spcPts val="600"/>
              </a:spcBef>
              <a:buNone/>
            </a:pPr>
            <a:r>
              <a:rPr lang="en-US" sz="3000" dirty="0" smtClean="0">
                <a:solidFill>
                  <a:srgbClr val="006666"/>
                </a:solidFill>
                <a:latin typeface="Calibri" pitchFamily="34" charset="0"/>
                <a:cs typeface="Arial" pitchFamily="34" charset="0"/>
              </a:rPr>
              <a:t>IPP Project Coordinator</a:t>
            </a:r>
          </a:p>
          <a:p>
            <a:pPr algn="ctr">
              <a:spcBef>
                <a:spcPts val="600"/>
              </a:spcBef>
              <a:buNone/>
            </a:pPr>
            <a:r>
              <a:rPr lang="en-US" sz="3000" dirty="0" smtClean="0">
                <a:solidFill>
                  <a:srgbClr val="006666"/>
                </a:solidFill>
                <a:latin typeface="Calibri" pitchFamily="34" charset="0"/>
                <a:cs typeface="Arial" pitchFamily="34" charset="0"/>
              </a:rPr>
              <a:t>lazule@npaihb.org</a:t>
            </a:r>
          </a:p>
          <a:p>
            <a:pPr algn="ctr">
              <a:spcBef>
                <a:spcPts val="600"/>
              </a:spcBef>
              <a:buNone/>
            </a:pPr>
            <a:r>
              <a:rPr lang="en-US" sz="3000" dirty="0" smtClean="0">
                <a:solidFill>
                  <a:srgbClr val="006666"/>
                </a:solidFill>
                <a:latin typeface="Calibri" pitchFamily="34" charset="0"/>
                <a:cs typeface="Arial" pitchFamily="34" charset="0"/>
              </a:rPr>
              <a:t>503-416-3263</a:t>
            </a:r>
          </a:p>
          <a:p>
            <a:pPr algn="ctr">
              <a:buNone/>
            </a:pPr>
            <a:endParaRPr lang="en-US" dirty="0" smtClean="0">
              <a:solidFill>
                <a:srgbClr val="006666"/>
              </a:solidFill>
              <a:latin typeface="Calibri" pitchFamily="34" charset="0"/>
              <a:cs typeface="Arial" pitchFamily="34" charset="0"/>
            </a:endParaRPr>
          </a:p>
        </p:txBody>
      </p:sp>
      <p:sp>
        <p:nvSpPr>
          <p:cNvPr id="5" name="Content Placeholder 4"/>
          <p:cNvSpPr>
            <a:spLocks noGrp="1"/>
          </p:cNvSpPr>
          <p:nvPr>
            <p:ph sz="half" idx="2"/>
          </p:nvPr>
        </p:nvSpPr>
        <p:spPr>
          <a:xfrm>
            <a:off x="4648200" y="1752600"/>
            <a:ext cx="4038600" cy="2209800"/>
          </a:xfrm>
        </p:spPr>
        <p:txBody>
          <a:bodyPr/>
          <a:lstStyle/>
          <a:p>
            <a:pPr marL="0" algn="ctr">
              <a:spcBef>
                <a:spcPts val="600"/>
              </a:spcBef>
              <a:buNone/>
            </a:pPr>
            <a:r>
              <a:rPr lang="en-US" sz="3000" b="1" dirty="0" smtClean="0">
                <a:solidFill>
                  <a:srgbClr val="006666"/>
                </a:solidFill>
                <a:latin typeface="Calibri" pitchFamily="34" charset="0"/>
                <a:cs typeface="Arial" pitchFamily="34" charset="0"/>
              </a:rPr>
              <a:t>Bridget Canniff</a:t>
            </a:r>
          </a:p>
          <a:p>
            <a:pPr marL="0" algn="ctr">
              <a:spcBef>
                <a:spcPts val="600"/>
              </a:spcBef>
              <a:buNone/>
            </a:pPr>
            <a:r>
              <a:rPr lang="en-US" sz="3000" dirty="0" smtClean="0">
                <a:solidFill>
                  <a:srgbClr val="006666"/>
                </a:solidFill>
                <a:latin typeface="Calibri" pitchFamily="34" charset="0"/>
                <a:cs typeface="Arial" pitchFamily="34" charset="0"/>
              </a:rPr>
              <a:t> IPP Project Director </a:t>
            </a:r>
          </a:p>
          <a:p>
            <a:pPr marL="0" algn="ctr">
              <a:spcBef>
                <a:spcPts val="600"/>
              </a:spcBef>
              <a:buNone/>
            </a:pPr>
            <a:r>
              <a:rPr lang="en-US" sz="3000" dirty="0" smtClean="0">
                <a:solidFill>
                  <a:srgbClr val="006666"/>
                </a:solidFill>
                <a:latin typeface="Calibri" pitchFamily="34" charset="0"/>
                <a:cs typeface="Arial" pitchFamily="34" charset="0"/>
              </a:rPr>
              <a:t>bcanniff@npaihb.org</a:t>
            </a:r>
          </a:p>
          <a:p>
            <a:pPr marL="0" algn="ctr">
              <a:spcBef>
                <a:spcPts val="600"/>
              </a:spcBef>
              <a:buNone/>
            </a:pPr>
            <a:r>
              <a:rPr lang="en-US" sz="3000" dirty="0" smtClean="0">
                <a:solidFill>
                  <a:srgbClr val="006666"/>
                </a:solidFill>
                <a:latin typeface="Calibri" pitchFamily="34" charset="0"/>
                <a:cs typeface="Arial" pitchFamily="34" charset="0"/>
              </a:rPr>
              <a:t>503-416-3302</a:t>
            </a:r>
            <a:endParaRPr lang="en-US" sz="3000" dirty="0"/>
          </a:p>
        </p:txBody>
      </p:sp>
      <p:sp>
        <p:nvSpPr>
          <p:cNvPr id="3" name="Title 2"/>
          <p:cNvSpPr>
            <a:spLocks noGrp="1"/>
          </p:cNvSpPr>
          <p:nvPr>
            <p:ph type="title"/>
          </p:nvPr>
        </p:nvSpPr>
        <p:spPr/>
        <p:txBody>
          <a:bodyPr/>
          <a:lstStyle/>
          <a:p>
            <a:r>
              <a:rPr lang="en-US" dirty="0" smtClean="0"/>
              <a:t>IPP Contact Information</a:t>
            </a:r>
            <a:endParaRPr lang="en-US" dirty="0"/>
          </a:p>
        </p:txBody>
      </p:sp>
      <p:sp>
        <p:nvSpPr>
          <p:cNvPr id="4" name="Slide Number Placeholder 3"/>
          <p:cNvSpPr>
            <a:spLocks noGrp="1"/>
          </p:cNvSpPr>
          <p:nvPr>
            <p:ph type="sldNum" sz="quarter" idx="4294967295"/>
          </p:nvPr>
        </p:nvSpPr>
        <p:spPr>
          <a:xfrm>
            <a:off x="6553200" y="6461125"/>
            <a:ext cx="2133600" cy="396875"/>
          </a:xfrm>
        </p:spPr>
        <p:txBody>
          <a:bodyPr/>
          <a:lstStyle/>
          <a:p>
            <a:pPr>
              <a:defRPr/>
            </a:pPr>
            <a:fld id="{B80EECCC-A45A-475A-9BA6-40D71B965499}" type="slidenum">
              <a:rPr lang="en-US" smtClean="0"/>
              <a:pPr>
                <a:defRPr/>
              </a:pPr>
              <a:t>20</a:t>
            </a:fld>
            <a:endParaRPr lang="en-US"/>
          </a:p>
        </p:txBody>
      </p:sp>
      <p:sp>
        <p:nvSpPr>
          <p:cNvPr id="6" name="TextBox 5"/>
          <p:cNvSpPr txBox="1"/>
          <p:nvPr/>
        </p:nvSpPr>
        <p:spPr>
          <a:xfrm>
            <a:off x="457200" y="4191000"/>
            <a:ext cx="8001000" cy="2431435"/>
          </a:xfrm>
          <a:prstGeom prst="rect">
            <a:avLst/>
          </a:prstGeom>
          <a:noFill/>
        </p:spPr>
        <p:txBody>
          <a:bodyPr wrap="square" rtlCol="0">
            <a:spAutoFit/>
          </a:bodyPr>
          <a:lstStyle/>
          <a:p>
            <a:pPr algn="ctr"/>
            <a:r>
              <a:rPr lang="en-US" sz="3200" dirty="0" smtClean="0">
                <a:solidFill>
                  <a:srgbClr val="990000"/>
                </a:solidFill>
                <a:latin typeface="Calibri" pitchFamily="34" charset="0"/>
                <a:cs typeface="Arial" pitchFamily="34" charset="0"/>
              </a:rPr>
              <a:t>Northwest Portland Area Indian Health Board</a:t>
            </a:r>
          </a:p>
          <a:p>
            <a:pPr algn="ctr"/>
            <a:r>
              <a:rPr lang="en-US" sz="3200" dirty="0" smtClean="0">
                <a:solidFill>
                  <a:srgbClr val="990000"/>
                </a:solidFill>
                <a:latin typeface="Calibri" pitchFamily="34" charset="0"/>
                <a:cs typeface="Arial" pitchFamily="34" charset="0"/>
              </a:rPr>
              <a:t>2121 SW Broadway, Suite 300</a:t>
            </a:r>
          </a:p>
          <a:p>
            <a:pPr algn="ctr"/>
            <a:r>
              <a:rPr lang="en-US" sz="3200" dirty="0" smtClean="0">
                <a:solidFill>
                  <a:srgbClr val="990000"/>
                </a:solidFill>
                <a:latin typeface="Calibri" pitchFamily="34" charset="0"/>
                <a:cs typeface="Arial" pitchFamily="34" charset="0"/>
              </a:rPr>
              <a:t>Portland, OR 97211</a:t>
            </a:r>
          </a:p>
          <a:p>
            <a:pPr algn="ctr"/>
            <a:endParaRPr lang="en-US" dirty="0" smtClean="0">
              <a:solidFill>
                <a:srgbClr val="990000"/>
              </a:solidFill>
              <a:latin typeface="Calibri" pitchFamily="34" charset="0"/>
              <a:cs typeface="Arial" pitchFamily="34" charset="0"/>
            </a:endParaRPr>
          </a:p>
          <a:p>
            <a:pPr algn="ctr"/>
            <a:r>
              <a:rPr lang="en-US" sz="3200" b="1" dirty="0" smtClean="0">
                <a:solidFill>
                  <a:srgbClr val="990000"/>
                </a:solidFill>
                <a:latin typeface="Calibri" pitchFamily="34" charset="0"/>
                <a:cs typeface="Arial" pitchFamily="34" charset="0"/>
              </a:rPr>
              <a:t>www.npaihb.org</a:t>
            </a:r>
          </a:p>
        </p:txBody>
      </p:sp>
    </p:spTree>
    <p:extLst>
      <p:ext uri="{BB962C8B-B14F-4D97-AF65-F5344CB8AC3E}">
        <p14:creationId xmlns:p14="http://schemas.microsoft.com/office/powerpoint/2010/main" val="2900599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Unintentional injury death </a:t>
            </a:r>
            <a:r>
              <a:rPr lang="en-US" sz="2800" dirty="0"/>
              <a:t>rates are approx. </a:t>
            </a:r>
            <a:r>
              <a:rPr lang="en-US" sz="2800" dirty="0" smtClean="0"/>
              <a:t>twice as high for </a:t>
            </a:r>
            <a:r>
              <a:rPr lang="en-US" sz="2800" dirty="0" smtClean="0"/>
              <a:t>AI/ANs </a:t>
            </a:r>
            <a:r>
              <a:rPr lang="en-US" sz="2800" dirty="0" smtClean="0"/>
              <a:t>compared to whites</a:t>
            </a:r>
            <a:endParaRPr lang="en-US" sz="2800" dirty="0"/>
          </a:p>
        </p:txBody>
      </p:sp>
      <p:graphicFrame>
        <p:nvGraphicFramePr>
          <p:cNvPr id="5" name="Chart 4"/>
          <p:cNvGraphicFramePr>
            <a:graphicFrameLocks/>
          </p:cNvGraphicFramePr>
          <p:nvPr>
            <p:extLst>
              <p:ext uri="{D42A27DB-BD31-4B8C-83A1-F6EECF244321}">
                <p14:modId xmlns:p14="http://schemas.microsoft.com/office/powerpoint/2010/main" val="3049944253"/>
              </p:ext>
            </p:extLst>
          </p:nvPr>
        </p:nvGraphicFramePr>
        <p:xfrm>
          <a:off x="685800" y="1981200"/>
          <a:ext cx="79248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990600" y="1608667"/>
            <a:ext cx="7391400" cy="369332"/>
          </a:xfrm>
          <a:prstGeom prst="rect">
            <a:avLst/>
          </a:prstGeom>
          <a:noFill/>
        </p:spPr>
        <p:txBody>
          <a:bodyPr wrap="square" rtlCol="0">
            <a:spAutoFit/>
          </a:bodyPr>
          <a:lstStyle/>
          <a:p>
            <a:r>
              <a:rPr lang="en-US" sz="1800" b="1" dirty="0" smtClean="0">
                <a:latin typeface="Trebuchet MS" pitchFamily="34" charset="0"/>
              </a:rPr>
              <a:t>Unintentional injury mortality </a:t>
            </a:r>
            <a:r>
              <a:rPr lang="en-US" sz="1800" b="1" dirty="0">
                <a:latin typeface="Trebuchet MS" pitchFamily="34" charset="0"/>
              </a:rPr>
              <a:t>rates by state and </a:t>
            </a:r>
            <a:r>
              <a:rPr lang="en-US" sz="1800" b="1" dirty="0" smtClean="0">
                <a:latin typeface="Trebuchet MS" pitchFamily="34" charset="0"/>
              </a:rPr>
              <a:t>race, </a:t>
            </a:r>
            <a:r>
              <a:rPr lang="en-US" sz="1800" b="1" dirty="0" smtClean="0">
                <a:latin typeface="Trebuchet MS" pitchFamily="34" charset="0"/>
              </a:rPr>
              <a:t>2006-2009 </a:t>
            </a:r>
            <a:endParaRPr lang="en-US" sz="1800" b="1" dirty="0">
              <a:latin typeface="Trebuchet MS" pitchFamily="34" charset="0"/>
            </a:endParaRPr>
          </a:p>
        </p:txBody>
      </p:sp>
      <p:sp>
        <p:nvSpPr>
          <p:cNvPr id="7" name="TextBox 6"/>
          <p:cNvSpPr txBox="1"/>
          <p:nvPr/>
        </p:nvSpPr>
        <p:spPr>
          <a:xfrm>
            <a:off x="152400" y="6553200"/>
            <a:ext cx="7391400" cy="276999"/>
          </a:xfrm>
          <a:prstGeom prst="rect">
            <a:avLst/>
          </a:prstGeom>
          <a:noFill/>
        </p:spPr>
        <p:txBody>
          <a:bodyPr wrap="square" rtlCol="0">
            <a:spAutoFit/>
          </a:bodyPr>
          <a:lstStyle/>
          <a:p>
            <a:r>
              <a:rPr lang="en-US" sz="1200" dirty="0" smtClean="0">
                <a:latin typeface="Trebuchet MS" pitchFamily="34" charset="0"/>
              </a:rPr>
              <a:t>Data source: Idaho, Oregon, and Washington death certificates matched with Northwest Tribal Registry</a:t>
            </a:r>
            <a:endParaRPr lang="en-US" sz="1200" dirty="0">
              <a:latin typeface="Trebuchet MS" pitchFamily="34" charset="0"/>
            </a:endParaRPr>
          </a:p>
        </p:txBody>
      </p:sp>
    </p:spTree>
    <p:extLst>
      <p:ext uri="{BB962C8B-B14F-4D97-AF65-F5344CB8AC3E}">
        <p14:creationId xmlns:p14="http://schemas.microsoft.com/office/powerpoint/2010/main" val="2512187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Motor vehicle </a:t>
            </a:r>
            <a:r>
              <a:rPr lang="en-US" sz="3200" dirty="0"/>
              <a:t>c</a:t>
            </a:r>
            <a:r>
              <a:rPr lang="en-US" sz="3200" dirty="0" smtClean="0"/>
              <a:t>rash </a:t>
            </a:r>
            <a:r>
              <a:rPr lang="en-US" sz="3200" dirty="0"/>
              <a:t>d</a:t>
            </a:r>
            <a:r>
              <a:rPr lang="en-US" sz="3200" dirty="0" smtClean="0"/>
              <a:t>eath </a:t>
            </a:r>
            <a:r>
              <a:rPr lang="en-US" sz="3200" dirty="0"/>
              <a:t>r</a:t>
            </a:r>
            <a:r>
              <a:rPr lang="en-US" sz="3200" dirty="0" smtClean="0"/>
              <a:t>ates are approx. 2.5 - 3 times higher for </a:t>
            </a:r>
            <a:r>
              <a:rPr lang="en-US" sz="3200" dirty="0" smtClean="0"/>
              <a:t>AI/ANs </a:t>
            </a:r>
            <a:r>
              <a:rPr lang="en-US" sz="3200" dirty="0" smtClean="0"/>
              <a:t>than whites</a:t>
            </a:r>
            <a:endParaRPr lang="en-US" sz="3200" dirty="0"/>
          </a:p>
        </p:txBody>
      </p:sp>
      <p:graphicFrame>
        <p:nvGraphicFramePr>
          <p:cNvPr id="4" name="Chart 3"/>
          <p:cNvGraphicFramePr>
            <a:graphicFrameLocks/>
          </p:cNvGraphicFramePr>
          <p:nvPr>
            <p:extLst>
              <p:ext uri="{D42A27DB-BD31-4B8C-83A1-F6EECF244321}">
                <p14:modId xmlns:p14="http://schemas.microsoft.com/office/powerpoint/2010/main" val="707393157"/>
              </p:ext>
            </p:extLst>
          </p:nvPr>
        </p:nvGraphicFramePr>
        <p:xfrm>
          <a:off x="533400" y="1905000"/>
          <a:ext cx="80010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990600" y="1608667"/>
            <a:ext cx="7391400" cy="369332"/>
          </a:xfrm>
          <a:prstGeom prst="rect">
            <a:avLst/>
          </a:prstGeom>
          <a:noFill/>
        </p:spPr>
        <p:txBody>
          <a:bodyPr wrap="square" rtlCol="0">
            <a:spAutoFit/>
          </a:bodyPr>
          <a:lstStyle/>
          <a:p>
            <a:r>
              <a:rPr lang="en-US" sz="1800" b="1" dirty="0" smtClean="0">
                <a:latin typeface="Trebuchet MS" pitchFamily="34" charset="0"/>
              </a:rPr>
              <a:t>Motor vehicle </a:t>
            </a:r>
            <a:r>
              <a:rPr lang="en-US" sz="1800" b="1" dirty="0">
                <a:latin typeface="Trebuchet MS" pitchFamily="34" charset="0"/>
              </a:rPr>
              <a:t>c</a:t>
            </a:r>
            <a:r>
              <a:rPr lang="en-US" sz="1800" b="1" dirty="0" smtClean="0">
                <a:latin typeface="Trebuchet MS" pitchFamily="34" charset="0"/>
              </a:rPr>
              <a:t>rash mortality </a:t>
            </a:r>
            <a:r>
              <a:rPr lang="en-US" sz="1800" b="1" dirty="0">
                <a:latin typeface="Trebuchet MS" pitchFamily="34" charset="0"/>
              </a:rPr>
              <a:t>rates by state and </a:t>
            </a:r>
            <a:r>
              <a:rPr lang="en-US" sz="1800" b="1" dirty="0" smtClean="0">
                <a:latin typeface="Trebuchet MS" pitchFamily="34" charset="0"/>
              </a:rPr>
              <a:t>race, </a:t>
            </a:r>
            <a:r>
              <a:rPr lang="en-US" sz="1800" b="1" dirty="0" smtClean="0">
                <a:latin typeface="Trebuchet MS" pitchFamily="34" charset="0"/>
              </a:rPr>
              <a:t>2006-2009</a:t>
            </a:r>
            <a:endParaRPr lang="en-US" sz="1800" b="1" dirty="0">
              <a:latin typeface="Trebuchet MS" pitchFamily="34" charset="0"/>
            </a:endParaRPr>
          </a:p>
        </p:txBody>
      </p:sp>
      <p:sp>
        <p:nvSpPr>
          <p:cNvPr id="5" name="TextBox 4"/>
          <p:cNvSpPr txBox="1"/>
          <p:nvPr/>
        </p:nvSpPr>
        <p:spPr>
          <a:xfrm>
            <a:off x="76200" y="6547556"/>
            <a:ext cx="7391400" cy="276999"/>
          </a:xfrm>
          <a:prstGeom prst="rect">
            <a:avLst/>
          </a:prstGeom>
          <a:noFill/>
        </p:spPr>
        <p:txBody>
          <a:bodyPr wrap="square" rtlCol="0">
            <a:spAutoFit/>
          </a:bodyPr>
          <a:lstStyle/>
          <a:p>
            <a:r>
              <a:rPr lang="en-US" sz="1200" dirty="0" smtClean="0">
                <a:latin typeface="Trebuchet MS" pitchFamily="34" charset="0"/>
              </a:rPr>
              <a:t>Data source: Idaho, Oregon, and Washington death certificates matched with Northwest Tribal Registry</a:t>
            </a:r>
            <a:endParaRPr lang="en-US" sz="1200" dirty="0">
              <a:latin typeface="Trebuchet MS" pitchFamily="34" charset="0"/>
            </a:endParaRPr>
          </a:p>
        </p:txBody>
      </p:sp>
    </p:spTree>
    <p:extLst>
      <p:ext uri="{BB962C8B-B14F-4D97-AF65-F5344CB8AC3E}">
        <p14:creationId xmlns:p14="http://schemas.microsoft.com/office/powerpoint/2010/main" val="359328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cap="none" dirty="0" smtClean="0"/>
              <a:t/>
            </a:r>
            <a:br>
              <a:rPr lang="en-US" b="0" cap="none" dirty="0" smtClean="0"/>
            </a:br>
            <a:r>
              <a:rPr lang="en-US" b="0" cap="none" dirty="0" smtClean="0"/>
              <a:t>Washington State Mortality Data</a:t>
            </a:r>
            <a:endParaRPr lang="en-US" b="0" cap="none" dirty="0"/>
          </a:p>
        </p:txBody>
      </p:sp>
      <p:sp>
        <p:nvSpPr>
          <p:cNvPr id="4" name="Text Placeholder 3"/>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32701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a:t>
            </a:r>
            <a:endParaRPr lang="en-US" dirty="0"/>
          </a:p>
        </p:txBody>
      </p:sp>
      <p:sp>
        <p:nvSpPr>
          <p:cNvPr id="3" name="Content Placeholder 2"/>
          <p:cNvSpPr>
            <a:spLocks noGrp="1"/>
          </p:cNvSpPr>
          <p:nvPr>
            <p:ph idx="1"/>
          </p:nvPr>
        </p:nvSpPr>
        <p:spPr>
          <a:xfrm>
            <a:off x="457200" y="1600200"/>
            <a:ext cx="8229600" cy="4876800"/>
          </a:xfrm>
        </p:spPr>
        <p:txBody>
          <a:bodyPr>
            <a:normAutofit fontScale="85000" lnSpcReduction="10000"/>
          </a:bodyPr>
          <a:lstStyle/>
          <a:p>
            <a:pPr>
              <a:defRPr/>
            </a:pPr>
            <a:r>
              <a:rPr lang="en-US" sz="2600" dirty="0" smtClean="0"/>
              <a:t>Data source: Washington death certificate data, 1990-2009 </a:t>
            </a:r>
            <a:r>
              <a:rPr lang="en-US" sz="1900" dirty="0" smtClean="0">
                <a:solidFill>
                  <a:srgbClr val="006666"/>
                </a:solidFill>
              </a:rPr>
              <a:t>(</a:t>
            </a:r>
            <a:r>
              <a:rPr lang="en-US" sz="1900" dirty="0">
                <a:solidFill>
                  <a:srgbClr val="006666"/>
                </a:solidFill>
              </a:rPr>
              <a:t>Center for Health </a:t>
            </a:r>
            <a:r>
              <a:rPr lang="en-US" sz="1900" dirty="0" smtClean="0">
                <a:solidFill>
                  <a:srgbClr val="006666"/>
                </a:solidFill>
              </a:rPr>
              <a:t>Statistics, Washington State Department of Health)</a:t>
            </a:r>
          </a:p>
          <a:p>
            <a:pPr>
              <a:defRPr/>
            </a:pPr>
            <a:r>
              <a:rPr lang="en-US" sz="2600" dirty="0" smtClean="0"/>
              <a:t>Linked with </a:t>
            </a:r>
            <a:r>
              <a:rPr lang="en-US" sz="2600" dirty="0" smtClean="0"/>
              <a:t>“Northwest Tribal Registry”, </a:t>
            </a:r>
            <a:r>
              <a:rPr lang="en-US" sz="2600" dirty="0" smtClean="0"/>
              <a:t>clinic </a:t>
            </a:r>
            <a:r>
              <a:rPr lang="en-US" sz="2600" dirty="0"/>
              <a:t>registration data from IHS, tribal, and urban Indian </a:t>
            </a:r>
            <a:r>
              <a:rPr lang="en-US" sz="2600" dirty="0" smtClean="0"/>
              <a:t>facilities</a:t>
            </a:r>
          </a:p>
          <a:p>
            <a:pPr lvl="1">
              <a:defRPr/>
            </a:pPr>
            <a:r>
              <a:rPr lang="en-US" sz="2200" dirty="0">
                <a:solidFill>
                  <a:srgbClr val="006666"/>
                </a:solidFill>
              </a:rPr>
              <a:t>All records known to be AI/AN</a:t>
            </a:r>
          </a:p>
          <a:p>
            <a:pPr lvl="1">
              <a:defRPr/>
            </a:pPr>
            <a:r>
              <a:rPr lang="en-US" sz="2200" dirty="0">
                <a:solidFill>
                  <a:srgbClr val="006666"/>
                </a:solidFill>
              </a:rPr>
              <a:t>Matches with death certificates </a:t>
            </a:r>
            <a:r>
              <a:rPr lang="en-US" sz="2200" dirty="0" smtClean="0">
                <a:solidFill>
                  <a:srgbClr val="006666"/>
                </a:solidFill>
              </a:rPr>
              <a:t>reclassified </a:t>
            </a:r>
            <a:r>
              <a:rPr lang="en-US" sz="2200" dirty="0">
                <a:solidFill>
                  <a:srgbClr val="006666"/>
                </a:solidFill>
              </a:rPr>
              <a:t>as AI/AN </a:t>
            </a:r>
            <a:r>
              <a:rPr lang="en-US" sz="2200" dirty="0" smtClean="0">
                <a:solidFill>
                  <a:srgbClr val="006666"/>
                </a:solidFill>
              </a:rPr>
              <a:t>race</a:t>
            </a:r>
          </a:p>
          <a:p>
            <a:pPr>
              <a:defRPr/>
            </a:pPr>
            <a:r>
              <a:rPr lang="en-US" sz="2600" dirty="0" smtClean="0"/>
              <a:t>Unintentional injury and motor vehicle crash (MVC) deaths selected using ICD-9 and ICD-10 underlying cause of death codes </a:t>
            </a:r>
          </a:p>
          <a:p>
            <a:pPr lvl="1">
              <a:defRPr/>
            </a:pPr>
            <a:r>
              <a:rPr lang="en-US" sz="2200" dirty="0" smtClean="0">
                <a:solidFill>
                  <a:srgbClr val="006666"/>
                </a:solidFill>
              </a:rPr>
              <a:t>AI/AN in analysis = AI/AN race on death certificate and/or matched with tribal/urban registry</a:t>
            </a:r>
          </a:p>
          <a:p>
            <a:pPr lvl="1">
              <a:defRPr/>
            </a:pPr>
            <a:r>
              <a:rPr lang="en-US" sz="2200" dirty="0" smtClean="0">
                <a:solidFill>
                  <a:srgbClr val="006666"/>
                </a:solidFill>
              </a:rPr>
              <a:t>White race selected for comparison</a:t>
            </a:r>
          </a:p>
          <a:p>
            <a:pPr>
              <a:defRPr/>
            </a:pPr>
            <a:r>
              <a:rPr lang="en-US" sz="2600" dirty="0" smtClean="0"/>
              <a:t>NCHS bridged-race population estimates used as population denominators</a:t>
            </a:r>
          </a:p>
          <a:p>
            <a:pPr>
              <a:defRPr/>
            </a:pPr>
            <a:r>
              <a:rPr lang="en-US" sz="2600" dirty="0" smtClean="0"/>
              <a:t>Rates age-adjusted and presented per 100,000 population</a:t>
            </a:r>
            <a:endParaRPr lang="en-US" sz="2600" dirty="0"/>
          </a:p>
          <a:p>
            <a:endParaRPr lang="en-US" dirty="0"/>
          </a:p>
        </p:txBody>
      </p:sp>
    </p:spTree>
    <p:extLst>
      <p:ext uri="{BB962C8B-B14F-4D97-AF65-F5344CB8AC3E}">
        <p14:creationId xmlns:p14="http://schemas.microsoft.com/office/powerpoint/2010/main" val="1437200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2600" dirty="0" smtClean="0"/>
              <a:t>About 9% of AI/ANs were misclassified as another race on Washington death </a:t>
            </a:r>
            <a:r>
              <a:rPr lang="en-US" sz="2600" dirty="0"/>
              <a:t>c</a:t>
            </a:r>
            <a:r>
              <a:rPr lang="en-US" sz="2600" dirty="0" smtClean="0"/>
              <a:t>ertificates</a:t>
            </a:r>
            <a:endParaRPr lang="en-US" sz="2600" dirty="0"/>
          </a:p>
        </p:txBody>
      </p:sp>
      <p:sp>
        <p:nvSpPr>
          <p:cNvPr id="6" name="Slide Number Placeholder 5"/>
          <p:cNvSpPr>
            <a:spLocks noGrp="1"/>
          </p:cNvSpPr>
          <p:nvPr>
            <p:ph type="sldNum" sz="quarter" idx="4294967295"/>
          </p:nvPr>
        </p:nvSpPr>
        <p:spPr>
          <a:xfrm>
            <a:off x="6553200" y="6461125"/>
            <a:ext cx="2133600" cy="396875"/>
          </a:xfrm>
        </p:spPr>
        <p:txBody>
          <a:bodyPr/>
          <a:lstStyle/>
          <a:p>
            <a:pPr>
              <a:defRPr/>
            </a:pPr>
            <a:fld id="{25309953-E140-4B1E-8A10-F48E1039D203}" type="slidenum">
              <a:rPr lang="en-US" smtClean="0"/>
              <a:pPr>
                <a:defRPr/>
              </a:pPr>
              <a:t>7</a:t>
            </a:fld>
            <a:endParaRPr lang="en-US" dirty="0"/>
          </a:p>
        </p:txBody>
      </p:sp>
      <p:graphicFrame>
        <p:nvGraphicFramePr>
          <p:cNvPr id="5" name="Chart 4"/>
          <p:cNvGraphicFramePr/>
          <p:nvPr>
            <p:extLst>
              <p:ext uri="{D42A27DB-BD31-4B8C-83A1-F6EECF244321}">
                <p14:modId xmlns:p14="http://schemas.microsoft.com/office/powerpoint/2010/main" val="3430114571"/>
              </p:ext>
            </p:extLst>
          </p:nvPr>
        </p:nvGraphicFramePr>
        <p:xfrm>
          <a:off x="762000" y="1661657"/>
          <a:ext cx="73914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76200" y="6320135"/>
            <a:ext cx="8001000" cy="461665"/>
          </a:xfrm>
          <a:prstGeom prst="rect">
            <a:avLst/>
          </a:prstGeom>
          <a:noFill/>
        </p:spPr>
        <p:txBody>
          <a:bodyPr wrap="square" rtlCol="0">
            <a:spAutoFit/>
          </a:bodyPr>
          <a:lstStyle/>
          <a:p>
            <a:pPr>
              <a:defRPr/>
            </a:pPr>
            <a:r>
              <a:rPr lang="en-US" sz="1200" dirty="0" smtClean="0">
                <a:latin typeface="+mn-lt"/>
              </a:rPr>
              <a:t>* Northwest Tribal Registry = </a:t>
            </a:r>
            <a:r>
              <a:rPr lang="en-US" sz="1200" dirty="0">
                <a:latin typeface="+mn-lt"/>
              </a:rPr>
              <a:t>clinic registration data </a:t>
            </a:r>
            <a:r>
              <a:rPr lang="en-US" sz="1200" dirty="0" smtClean="0">
                <a:latin typeface="+mn-lt"/>
              </a:rPr>
              <a:t>from Northwest IHS and tribal facilities plus Seattle Indian Health Board urban clinic</a:t>
            </a:r>
            <a:endParaRPr lang="en-US" sz="1200" dirty="0">
              <a:latin typeface="+mn-lt"/>
            </a:endParaRPr>
          </a:p>
        </p:txBody>
      </p:sp>
    </p:spTree>
    <p:extLst>
      <p:ext uri="{BB962C8B-B14F-4D97-AF65-F5344CB8AC3E}">
        <p14:creationId xmlns:p14="http://schemas.microsoft.com/office/powerpoint/2010/main" val="39717927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200" dirty="0" smtClean="0"/>
              <a:t>AI/ANs of both sexes have higher rates of unintentional injury death compared to whites. The male rate is about twice as high as the female rate for each race group.</a:t>
            </a:r>
            <a:endParaRPr lang="en-US" sz="2200" dirty="0"/>
          </a:p>
        </p:txBody>
      </p:sp>
      <p:graphicFrame>
        <p:nvGraphicFramePr>
          <p:cNvPr id="3" name="Chart 2"/>
          <p:cNvGraphicFramePr/>
          <p:nvPr>
            <p:extLst>
              <p:ext uri="{D42A27DB-BD31-4B8C-83A1-F6EECF244321}">
                <p14:modId xmlns:p14="http://schemas.microsoft.com/office/powerpoint/2010/main" val="2131977619"/>
              </p:ext>
            </p:extLst>
          </p:nvPr>
        </p:nvGraphicFramePr>
        <p:xfrm>
          <a:off x="1371600" y="2133600"/>
          <a:ext cx="6892119" cy="42672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990600" y="1563469"/>
            <a:ext cx="7391400" cy="646331"/>
          </a:xfrm>
          <a:prstGeom prst="rect">
            <a:avLst/>
          </a:prstGeom>
          <a:noFill/>
        </p:spPr>
        <p:txBody>
          <a:bodyPr wrap="square" rtlCol="0">
            <a:spAutoFit/>
          </a:bodyPr>
          <a:lstStyle/>
          <a:p>
            <a:pPr algn="ctr"/>
            <a:r>
              <a:rPr lang="en-US" sz="1800" b="1" dirty="0" smtClean="0">
                <a:latin typeface="Trebuchet MS" pitchFamily="34" charset="0"/>
              </a:rPr>
              <a:t>Unintentional injury mortality </a:t>
            </a:r>
            <a:r>
              <a:rPr lang="en-US" sz="1800" b="1" dirty="0" smtClean="0">
                <a:latin typeface="Trebuchet MS" pitchFamily="34" charset="0"/>
              </a:rPr>
              <a:t>rates, </a:t>
            </a:r>
            <a:r>
              <a:rPr lang="en-US" sz="1800" b="1" dirty="0" smtClean="0">
                <a:latin typeface="Trebuchet MS" pitchFamily="34" charset="0"/>
              </a:rPr>
              <a:t>1990</a:t>
            </a:r>
            <a:r>
              <a:rPr lang="en-US" sz="1800" b="1" dirty="0" smtClean="0">
                <a:latin typeface="Trebuchet MS" pitchFamily="34" charset="0"/>
              </a:rPr>
              <a:t>-2009</a:t>
            </a:r>
            <a:r>
              <a:rPr lang="en-US" sz="1800" b="1" dirty="0" smtClean="0">
                <a:latin typeface="Trebuchet MS" pitchFamily="34" charset="0"/>
              </a:rPr>
              <a:t>, </a:t>
            </a:r>
            <a:r>
              <a:rPr lang="en-US" sz="1800" b="1" dirty="0" smtClean="0">
                <a:latin typeface="Trebuchet MS" pitchFamily="34" charset="0"/>
              </a:rPr>
              <a:t>by </a:t>
            </a:r>
            <a:r>
              <a:rPr lang="en-US" sz="1800" b="1" dirty="0" smtClean="0">
                <a:latin typeface="Trebuchet MS" pitchFamily="34" charset="0"/>
              </a:rPr>
              <a:t>sex and race, Washington State</a:t>
            </a:r>
            <a:endParaRPr lang="en-US" sz="1800" b="1" dirty="0">
              <a:latin typeface="Trebuchet MS" pitchFamily="34" charset="0"/>
            </a:endParaRPr>
          </a:p>
        </p:txBody>
      </p:sp>
      <p:sp>
        <p:nvSpPr>
          <p:cNvPr id="5" name="TextBox 4"/>
          <p:cNvSpPr txBox="1"/>
          <p:nvPr/>
        </p:nvSpPr>
        <p:spPr>
          <a:xfrm>
            <a:off x="76200" y="6547556"/>
            <a:ext cx="7391400" cy="276999"/>
          </a:xfrm>
          <a:prstGeom prst="rect">
            <a:avLst/>
          </a:prstGeom>
          <a:noFill/>
        </p:spPr>
        <p:txBody>
          <a:bodyPr wrap="square" rtlCol="0">
            <a:spAutoFit/>
          </a:bodyPr>
          <a:lstStyle/>
          <a:p>
            <a:r>
              <a:rPr lang="en-US" sz="1200" dirty="0" smtClean="0">
                <a:latin typeface="Trebuchet MS" pitchFamily="34" charset="0"/>
              </a:rPr>
              <a:t>Data source: Washington death certificates matched with Northwest Tribal Registry</a:t>
            </a:r>
            <a:endParaRPr lang="en-US" sz="1200" dirty="0">
              <a:latin typeface="Trebuchet MS" pitchFamily="34" charset="0"/>
            </a:endParaRPr>
          </a:p>
        </p:txBody>
      </p:sp>
    </p:spTree>
    <p:extLst>
      <p:ext uri="{BB962C8B-B14F-4D97-AF65-F5344CB8AC3E}">
        <p14:creationId xmlns:p14="http://schemas.microsoft.com/office/powerpoint/2010/main" val="3785494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135715345"/>
              </p:ext>
            </p:extLst>
          </p:nvPr>
        </p:nvGraphicFramePr>
        <p:xfrm>
          <a:off x="1066800" y="2057400"/>
          <a:ext cx="7239000" cy="42672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990600" y="1563469"/>
            <a:ext cx="7391400" cy="646331"/>
          </a:xfrm>
          <a:prstGeom prst="rect">
            <a:avLst/>
          </a:prstGeom>
          <a:noFill/>
        </p:spPr>
        <p:txBody>
          <a:bodyPr wrap="square" rtlCol="0">
            <a:spAutoFit/>
          </a:bodyPr>
          <a:lstStyle/>
          <a:p>
            <a:pPr algn="ctr"/>
            <a:r>
              <a:rPr lang="en-US" sz="1800" b="1" dirty="0" smtClean="0">
                <a:latin typeface="Trebuchet MS" pitchFamily="34" charset="0"/>
              </a:rPr>
              <a:t>Motor vehicle crash mortality rates, </a:t>
            </a:r>
            <a:r>
              <a:rPr lang="en-US" sz="1800" b="1" dirty="0" smtClean="0">
                <a:latin typeface="Trebuchet MS" pitchFamily="34" charset="0"/>
              </a:rPr>
              <a:t>1990</a:t>
            </a:r>
            <a:r>
              <a:rPr lang="en-US" sz="1800" b="1" dirty="0" smtClean="0">
                <a:latin typeface="Trebuchet MS" pitchFamily="34" charset="0"/>
              </a:rPr>
              <a:t>-2009</a:t>
            </a:r>
            <a:r>
              <a:rPr lang="en-US" sz="1800" b="1" dirty="0" smtClean="0">
                <a:latin typeface="Trebuchet MS" pitchFamily="34" charset="0"/>
              </a:rPr>
              <a:t>, </a:t>
            </a:r>
            <a:r>
              <a:rPr lang="en-US" sz="1800" b="1" dirty="0" smtClean="0">
                <a:latin typeface="Trebuchet MS" pitchFamily="34" charset="0"/>
              </a:rPr>
              <a:t>by </a:t>
            </a:r>
            <a:r>
              <a:rPr lang="en-US" sz="1800" b="1" dirty="0" smtClean="0">
                <a:latin typeface="Trebuchet MS" pitchFamily="34" charset="0"/>
              </a:rPr>
              <a:t>sex and race, Washington State</a:t>
            </a:r>
            <a:endParaRPr lang="en-US" sz="1800" b="1" dirty="0">
              <a:latin typeface="Trebuchet MS" pitchFamily="34" charset="0"/>
            </a:endParaRPr>
          </a:p>
        </p:txBody>
      </p:sp>
      <p:sp>
        <p:nvSpPr>
          <p:cNvPr id="5" name="TextBox 4"/>
          <p:cNvSpPr txBox="1"/>
          <p:nvPr/>
        </p:nvSpPr>
        <p:spPr>
          <a:xfrm>
            <a:off x="76200" y="6547556"/>
            <a:ext cx="7391400" cy="276999"/>
          </a:xfrm>
          <a:prstGeom prst="rect">
            <a:avLst/>
          </a:prstGeom>
          <a:noFill/>
        </p:spPr>
        <p:txBody>
          <a:bodyPr wrap="square" rtlCol="0">
            <a:spAutoFit/>
          </a:bodyPr>
          <a:lstStyle/>
          <a:p>
            <a:r>
              <a:rPr lang="en-US" sz="1200" dirty="0" smtClean="0">
                <a:latin typeface="Trebuchet MS" pitchFamily="34" charset="0"/>
              </a:rPr>
              <a:t>Data source: Washington death certificates matched with Northwest Tribal Registry</a:t>
            </a:r>
            <a:endParaRPr lang="en-US" sz="1200" dirty="0">
              <a:latin typeface="Trebuchet MS" pitchFamily="34" charset="0"/>
            </a:endParaRPr>
          </a:p>
        </p:txBody>
      </p:sp>
      <p:sp>
        <p:nvSpPr>
          <p:cNvPr id="6" name="Title 1"/>
          <p:cNvSpPr txBox="1">
            <a:spLocks/>
          </p:cNvSpPr>
          <p:nvPr/>
        </p:nvSpPr>
        <p:spPr bwMode="auto">
          <a:xfrm>
            <a:off x="1524000" y="76200"/>
            <a:ext cx="7315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l" rtl="0" eaLnBrk="0" fontAlgn="base" hangingPunct="0">
              <a:spcBef>
                <a:spcPct val="0"/>
              </a:spcBef>
              <a:spcAft>
                <a:spcPct val="0"/>
              </a:spcAft>
              <a:defRPr sz="4000">
                <a:solidFill>
                  <a:srgbClr val="990000"/>
                </a:solidFill>
                <a:latin typeface="Georgia" pitchFamily="18" charset="0"/>
                <a:ea typeface="+mj-ea"/>
                <a:cs typeface="+mj-cs"/>
              </a:defRPr>
            </a:lvl1pPr>
            <a:lvl2pPr algn="l" rtl="0" eaLnBrk="0" fontAlgn="base" hangingPunct="0">
              <a:spcBef>
                <a:spcPct val="0"/>
              </a:spcBef>
              <a:spcAft>
                <a:spcPct val="0"/>
              </a:spcAft>
              <a:defRPr sz="4000">
                <a:solidFill>
                  <a:srgbClr val="990000"/>
                </a:solidFill>
                <a:latin typeface="Georgia" pitchFamily="18" charset="0"/>
              </a:defRPr>
            </a:lvl2pPr>
            <a:lvl3pPr algn="l" rtl="0" eaLnBrk="0" fontAlgn="base" hangingPunct="0">
              <a:spcBef>
                <a:spcPct val="0"/>
              </a:spcBef>
              <a:spcAft>
                <a:spcPct val="0"/>
              </a:spcAft>
              <a:defRPr sz="4000">
                <a:solidFill>
                  <a:srgbClr val="990000"/>
                </a:solidFill>
                <a:latin typeface="Georgia" pitchFamily="18" charset="0"/>
              </a:defRPr>
            </a:lvl3pPr>
            <a:lvl4pPr algn="l" rtl="0" eaLnBrk="0" fontAlgn="base" hangingPunct="0">
              <a:spcBef>
                <a:spcPct val="0"/>
              </a:spcBef>
              <a:spcAft>
                <a:spcPct val="0"/>
              </a:spcAft>
              <a:defRPr sz="4000">
                <a:solidFill>
                  <a:srgbClr val="990000"/>
                </a:solidFill>
                <a:latin typeface="Georgia" pitchFamily="18" charset="0"/>
              </a:defRPr>
            </a:lvl4pPr>
            <a:lvl5pPr algn="l" rtl="0" eaLnBrk="0" fontAlgn="base" hangingPunct="0">
              <a:spcBef>
                <a:spcPct val="0"/>
              </a:spcBef>
              <a:spcAft>
                <a:spcPct val="0"/>
              </a:spcAft>
              <a:defRPr sz="4000">
                <a:solidFill>
                  <a:srgbClr val="990000"/>
                </a:solidFill>
                <a:latin typeface="Georgia" pitchFamily="18" charset="0"/>
              </a:defRPr>
            </a:lvl5pPr>
            <a:lvl6pPr marL="457200" algn="ctr" rtl="0" eaLnBrk="1" fontAlgn="base" hangingPunct="1">
              <a:spcBef>
                <a:spcPct val="0"/>
              </a:spcBef>
              <a:spcAft>
                <a:spcPct val="0"/>
              </a:spcAft>
              <a:defRPr sz="4400" u="sng">
                <a:solidFill>
                  <a:srgbClr val="990000"/>
                </a:solidFill>
                <a:latin typeface="Arial Black" pitchFamily="34" charset="0"/>
              </a:defRPr>
            </a:lvl6pPr>
            <a:lvl7pPr marL="914400" algn="ctr" rtl="0" eaLnBrk="1" fontAlgn="base" hangingPunct="1">
              <a:spcBef>
                <a:spcPct val="0"/>
              </a:spcBef>
              <a:spcAft>
                <a:spcPct val="0"/>
              </a:spcAft>
              <a:defRPr sz="4400" u="sng">
                <a:solidFill>
                  <a:srgbClr val="990000"/>
                </a:solidFill>
                <a:latin typeface="Arial Black" pitchFamily="34" charset="0"/>
              </a:defRPr>
            </a:lvl7pPr>
            <a:lvl8pPr marL="1371600" algn="ctr" rtl="0" eaLnBrk="1" fontAlgn="base" hangingPunct="1">
              <a:spcBef>
                <a:spcPct val="0"/>
              </a:spcBef>
              <a:spcAft>
                <a:spcPct val="0"/>
              </a:spcAft>
              <a:defRPr sz="4400" u="sng">
                <a:solidFill>
                  <a:srgbClr val="990000"/>
                </a:solidFill>
                <a:latin typeface="Arial Black" pitchFamily="34" charset="0"/>
              </a:defRPr>
            </a:lvl8pPr>
            <a:lvl9pPr marL="1828800" algn="ctr" rtl="0" eaLnBrk="1" fontAlgn="base" hangingPunct="1">
              <a:spcBef>
                <a:spcPct val="0"/>
              </a:spcBef>
              <a:spcAft>
                <a:spcPct val="0"/>
              </a:spcAft>
              <a:defRPr sz="4400" u="sng">
                <a:solidFill>
                  <a:srgbClr val="990000"/>
                </a:solidFill>
                <a:latin typeface="Arial Black" pitchFamily="34" charset="0"/>
              </a:defRPr>
            </a:lvl9pPr>
          </a:lstStyle>
          <a:p>
            <a:r>
              <a:rPr lang="en-US" sz="2200" dirty="0" smtClean="0"/>
              <a:t>AI/ANs have a 3 times higher rate of dying in motor vehicle crashes compared to whites. The rate for AI/AN males is about 80% higher than the rate for females.</a:t>
            </a:r>
            <a:endParaRPr lang="en-US" sz="2200" dirty="0"/>
          </a:p>
        </p:txBody>
      </p:sp>
    </p:spTree>
    <p:extLst>
      <p:ext uri="{BB962C8B-B14F-4D97-AF65-F5344CB8AC3E}">
        <p14:creationId xmlns:p14="http://schemas.microsoft.com/office/powerpoint/2010/main" val="1451276020"/>
      </p:ext>
    </p:extLst>
  </p:cSld>
  <p:clrMapOvr>
    <a:masterClrMapping/>
  </p:clrMapOvr>
</p:sld>
</file>

<file path=ppt/theme/theme1.xml><?xml version="1.0" encoding="utf-8"?>
<a:theme xmlns:a="http://schemas.openxmlformats.org/drawingml/2006/main" name="AvalancheTemplate_9703">
  <a:themeElements>
    <a:clrScheme name="Custom 6">
      <a:dk1>
        <a:sysClr val="windowText" lastClr="000000"/>
      </a:dk1>
      <a:lt1>
        <a:sysClr val="window" lastClr="FFFFFF"/>
      </a:lt1>
      <a:dk2>
        <a:srgbClr val="4F271C"/>
      </a:dk2>
      <a:lt2>
        <a:srgbClr val="F8EDC5"/>
      </a:lt2>
      <a:accent1>
        <a:srgbClr val="3891A7"/>
      </a:accent1>
      <a:accent2>
        <a:srgbClr val="637F26"/>
      </a:accent2>
      <a:accent3>
        <a:srgbClr val="C32D2E"/>
      </a:accent3>
      <a:accent4>
        <a:srgbClr val="F8EDC5"/>
      </a:accent4>
      <a:accent5>
        <a:srgbClr val="964305"/>
      </a:accent5>
      <a:accent6>
        <a:srgbClr val="475A8D"/>
      </a:accent6>
      <a:hlink>
        <a:srgbClr val="8DC765"/>
      </a:hlink>
      <a:folHlink>
        <a:srgbClr val="AA8A14"/>
      </a:folHlink>
    </a:clrScheme>
    <a:fontScheme name="NPAIHB1">
      <a:majorFont>
        <a:latin typeface="Georgia"/>
        <a:ea typeface=""/>
        <a:cs typeface=""/>
      </a:majorFont>
      <a:minorFont>
        <a:latin typeface="Trebuchet MS"/>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AvalancheTemplate_9703</Template>
  <TotalTime>1240</TotalTime>
  <Words>1749</Words>
  <Application>Microsoft Office PowerPoint</Application>
  <PresentationFormat>On-screen Show (4:3)</PresentationFormat>
  <Paragraphs>228</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AvalancheTemplate_9703</vt:lpstr>
      <vt:lpstr>Unintentional injury and motor vehicle crash mortality in the Northwest With a focus on Washington data and trends, 1990-2009</vt:lpstr>
      <vt:lpstr>AI/AN Mortality Data</vt:lpstr>
      <vt:lpstr>Unintentional injury death rates are approx. twice as high for AI/ANs compared to whites</vt:lpstr>
      <vt:lpstr>Motor vehicle crash death rates are approx. 2.5 - 3 times higher for AI/ANs than whites</vt:lpstr>
      <vt:lpstr> Washington State Mortality Data</vt:lpstr>
      <vt:lpstr>Methods</vt:lpstr>
      <vt:lpstr>About 9% of AI/ANs were misclassified as another race on Washington death certificates</vt:lpstr>
      <vt:lpstr>AI/ANs of both sexes have higher rates of unintentional injury death compared to whites. The male rate is about twice as high as the female rate for each race group.</vt:lpstr>
      <vt:lpstr>PowerPoint Presentation</vt:lpstr>
      <vt:lpstr>AI/AN unintentional injury mortality rates increased from 1990-2009, at an average of 1.7% per year</vt:lpstr>
      <vt:lpstr>White unintentional injury mortality rates also increased from 1990-2009, at an average of 1.4% per year</vt:lpstr>
      <vt:lpstr>AI/AN injury mortality rates were  consistently higher than whites</vt:lpstr>
      <vt:lpstr>AI/AN motor vehicle crash mortality rates did not change significantly from 1990-2009</vt:lpstr>
      <vt:lpstr>White motor vehicle mortality rates decreased by 2.7% per year from 1990-2009</vt:lpstr>
      <vt:lpstr>AI/AN motor vehicle crash mortality rates were consistently higher than whites; the gap has grown in recent years</vt:lpstr>
      <vt:lpstr>Motor vehicle crash mortality risk higher for younger AI/ANs, lower for older AI/ANs</vt:lpstr>
      <vt:lpstr>AI/AN motor vehicle crash mortality is 2.6 times higher in counties east of the Cascades</vt:lpstr>
      <vt:lpstr>Alcohol as a contributing cause in MVC deaths decreased from 1990-2009, and the disparity gap between AI/ANs and whites is closing</vt:lpstr>
      <vt:lpstr>IDEA-NW Contact Information</vt:lpstr>
      <vt:lpstr>IPP Contact Information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Tribal EpiCenter Consortium</dc:title>
  <dc:creator>Bridget Canniff</dc:creator>
  <cp:lastModifiedBy>Megan Hoopes</cp:lastModifiedBy>
  <cp:revision>36</cp:revision>
  <dcterms:created xsi:type="dcterms:W3CDTF">2009-08-11T16:31:04Z</dcterms:created>
  <dcterms:modified xsi:type="dcterms:W3CDTF">2012-04-12T22:58:51Z</dcterms:modified>
</cp:coreProperties>
</file>